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notesMasterIdLst>
    <p:notesMasterId r:id="rId4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50" Type="http://schemas.openxmlformats.org/officeDocument/2006/relationships/theme" Target="theme/theme1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638544"/>
            <a:ext cx="12191695" cy="219456"/>
          </a:xfrm>
          <a:prstGeom prst="rect">
            <a:avLst/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6656832"/>
            <a:ext cx="18288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9E1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SZBD / DBMS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8229600" y="6656832"/>
            <a:ext cx="34747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D9E1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Zarządzania Bazą Danych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Czym jest SZBD / DBMS?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96112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576"/>
                </a:solidFill>
              </a:rPr>
              <a:t>System Zarządzania Bazą Danych jako warstwa między użytkownikiem a danymi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SZBD (DBMS) to specjalistyczne oprogramowanie służące do tworzenia, modyfikowania, wyszukiwania i zabezpieczania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Ukrywa szczegóły fizycznego zapisu danych na dysku i udostępnia użytkownikowi logiczny model bazy.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Pośredniczy między aplikacjami, użytkownikami i plikami bazy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Pilnuje spójności, współbieżności, uprawnień oraz trwałości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Przykłady: PostgreSQL, MySQL, MariaDB, Oracle Database, Microsoft SQL Server, SQLite.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TRZY WARSTWY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Użytkownik / aplikacja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↓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SZBD / DBMS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↓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Pliki danych na dysku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aplikacja nie powinna samodzielnie zarządzać plikami bazy danych?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Klucz obcy (FOREIGN KEY)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Klucz obcy wskazuje rekord w innej tabeli i tworzy relację między tabelami.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Najczęściej odwołuje się do PRIMARY KEY tabeli nadrzędnej.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może wymuszać integralność referencyjną i blokować niepoprawne odwołania.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Reakcje na usunięcie rekordu nadrzędnego można kontrolować przez CASCADE, RESTRICT, SET NULL itd.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Klucze obce pomagają zachować spójność logiczną bazy.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Uczeń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911352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3356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EEF2F7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7928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klasa_id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036320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68324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2896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Klasa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Co się stanie, jeśli FOREIGN KEY wskazuje na rekord, który nie istnieje?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Ograniczenia integralności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NOT NULL wymaga podania wartości.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UNIQUE zabrania powtarzających się wartości.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CHECK kontroluje warunek logiczny, np. cena &gt; 0.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DEFAULT nadaje wartość domyślną.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PRIMARY KEY i FOREIGN KEY wymuszają integralność encji oraz referencji.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CEL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Złe dane powinny zostać odrzucone możliwie blisko źródła – najlepiej już przez DBMS.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Które ograniczenie zastosujesz, aby cena nie mogła być ujemna?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Język SQL – rola i zakres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SQL jest deklaratywnym językiem komunikacji z relacyjnym DBMS.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Użytkownik opisuje, jaki wynik chce uzyskać, a nie dokładny algorytm dostępu do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SQL służy do definiowania struktur, modyfikowania danych, odczytu i zarządzania uprawnieniami.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Każdy producent DBMS może rozszerzać standard o własny dialekt.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Podstawowe konstrukcje pozostają jednak bardzo podobne.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DEKLARATYWNOŚĆ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SQL: „pokaż uczniów z klasy 4B”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DBMS: sam wybiera sposób wykonania.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SQL nazywa się językiem deklaratywnym?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DDL – definicja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DDL (Data Definition Language) opisuje strukturę bazy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CREATE tworzy obiekty, np. tabele, widoki i indeksy.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ALTER modyfikuje strukturę istniejącego obiektu.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DROP usuwa obiekt wraz z jego definicją.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Zmiany DDL mogą wymagać szczególnej ostrożności w systemach produkcyjnych.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DDL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CREATE TABLE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ALTER TABLE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DROP TABLE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CREATE INDEX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Którym poleceniem SQL dodamy nową tabelę do bazy?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14. DML – modyfikowanie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DML (Data Manipulation Language) służy do pracy na rekordach.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INSERT dodaje nowe rekordy.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UPDATE zmienia istniejące wartości.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DELETE usuwa rekordy.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Operacje DML zwykle uczestniczą w transakcjach i mogą być zatwierdzane lub wycofywane.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DML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INSERT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UPDATE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DELETE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Jaka jest różnica między DELETE a DROP TABLE?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15. SELECT – pobieranie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SELECT pobiera dane z jednej lub wielu tabel, widoków albo innych źródeł.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Lista SELECT określa, które kolumny lub wyrażenia mają znaleźć się w wyniku.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FROM wskazuje źródła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WHERE filtruje rekordy przed zwróceniem wyniku.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ORDER BY, LIMIT i DISTINCT pozwalają kontrolować końcową postać rezultatu.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SCHEMAT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SELECT kolumny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FROM tabela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WHERE warunek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ORDER BY ...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Która klauzula ogranicza rekordy na podstawie warunku?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16. Filtrowanie i operatory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Porównania: =, &lt;&gt;, &lt;, &gt;, &lt;=, &gt;=.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Operatory logiczne: AND, OR, NOT.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BETWEEN sprawdza zakres, IN przynależność do zbioru, LIKE dopasowanie wzorca.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NULL wymaga operatorów IS NULL lub IS NOT NULL.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Warunki w WHERE powinny być tworzone tak, aby umożliwiały wykorzystanie indeksów.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NULL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NULL ≠ 0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NULL ≠ pusty tekst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NULL = brak znanej wartości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warunek „kolumna = NULL” jest niepoprawny?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17. Sortowanie i ograniczanie wyników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ORDER BY porządkuje wynik rosnąco (ASC) lub malejąco (DESC).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Można sortować po jednej lub wielu kolumnach.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LIMIT/TOP/FETCH ogranicza liczbę zwracanych rekordów – składnia zależy od DBMS.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Przy stronicowaniu wyników istotne jest deterministyczne sortowanie.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Sortowanie dużych zbiorów może być kosztowne i wykorzystywać pamięć lub dysk.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PRZYKŁAD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ORDER BY nazwisko ASC, imie ASC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LIMIT 20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Co się może wydarzyć przy LIMIT 20 bez ORDER BY?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18. Funkcje agregujące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COUNT liczy rekordy lub wartości nie-NULL.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SUM sumuje wartości liczbowe.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AVG oblicza średnią.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MIN i MAX wyszukują wartości skrajne.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Agregacje często współpracują z GROUP BY oraz HAVING.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AGREGACJA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1000 rekordów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↓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1 wynik lub kilka grup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Która funkcja zwróci liczbę uczniów w tabeli?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19. GROUP BY i HAVING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GROUP BY dzieli rekordy na grupy według wskazanych kolumn.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Funkcje agregujące są następnie liczone osobno dla każdej grupy.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WHERE filtruje rekordy przed grupowaniem.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HAVING filtruje już utworzone grupy.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Poprawne użycie GROUP BY wymaga rozumienia kolejności logicznego wykonania zapytania.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KOLEJNOŚĆ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FROM → WHERE → GROUP BY → HAVING → SELECT → ORDER BY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Czym różni się WHERE od HAVING?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Baza danych a SZBD – to nie to samo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Baza danych to uporządkowany zbiór danych zapisanych według określonego modelu.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SZBD to program, który zarządza bazą i umożliwia wykonywanie na niej operacji.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Jedno SZBD może obsługiwać wiele niezależnych baz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Usunięcie programu SZBD nie oznacza automatycznie usunięcia wszystkich danych, ale bez niego odczyt może być niemożliwy.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 praktyce „serwer bazy danych” zwykle oznacza uruchomioną instancję SZBD.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56448" y="1417320"/>
            <a:ext cx="3429000" cy="2971800"/>
          </a:xfrm>
          <a:prstGeom prst="roundRect">
            <a:avLst>
              <a:gd name="adj" fmla="val 1846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39328" y="157276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Baza danych</a:t>
            </a:r>
            <a:endParaRPr lang="en-US" sz="1130" dirty="0"/>
          </a:p>
        </p:txBody>
      </p:sp>
      <p:sp>
        <p:nvSpPr>
          <p:cNvPr id="7" name="Text 5"/>
          <p:cNvSpPr/>
          <p:nvPr/>
        </p:nvSpPr>
        <p:spPr>
          <a:xfrm>
            <a:off x="9482328" y="157276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Dane i struktura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8293608" y="222885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39328" y="224713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SZBD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9482328" y="224713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Oprogramowanie zarządzające</a:t>
            </a:r>
            <a:endParaRPr lang="en-US" sz="1120" dirty="0"/>
          </a:p>
        </p:txBody>
      </p:sp>
      <p:sp>
        <p:nvSpPr>
          <p:cNvPr id="11" name="Shape 9"/>
          <p:cNvSpPr/>
          <p:nvPr/>
        </p:nvSpPr>
        <p:spPr>
          <a:xfrm>
            <a:off x="8293608" y="290322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39328" y="292150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Instancja</a:t>
            </a:r>
            <a:endParaRPr lang="en-US" sz="1130" dirty="0"/>
          </a:p>
        </p:txBody>
      </p:sp>
      <p:sp>
        <p:nvSpPr>
          <p:cNvPr id="13" name="Text 11"/>
          <p:cNvSpPr/>
          <p:nvPr/>
        </p:nvSpPr>
        <p:spPr>
          <a:xfrm>
            <a:off x="9482328" y="292150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Uruchomiony proces DBMS</a:t>
            </a:r>
            <a:endParaRPr lang="en-US" sz="1120" dirty="0"/>
          </a:p>
        </p:txBody>
      </p:sp>
      <p:sp>
        <p:nvSpPr>
          <p:cNvPr id="14" name="Shape 12"/>
          <p:cNvSpPr/>
          <p:nvPr/>
        </p:nvSpPr>
        <p:spPr>
          <a:xfrm>
            <a:off x="8293608" y="357759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9328" y="359587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Serwer</a:t>
            </a:r>
            <a:endParaRPr lang="en-US" sz="1130" dirty="0"/>
          </a:p>
        </p:txBody>
      </p:sp>
      <p:sp>
        <p:nvSpPr>
          <p:cNvPr id="16" name="Text 14"/>
          <p:cNvSpPr/>
          <p:nvPr/>
        </p:nvSpPr>
        <p:spPr>
          <a:xfrm>
            <a:off x="9482328" y="359587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Komputer/usługa z DBMS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Czy plik .db lub zestaw plików danych sam w sobie jest SZBD?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20. JOIN – łączenie tabel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JOIN pozwala pobierać powiązane dane z wielu tabel.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INNER JOIN zwraca tylko dopasowane rekordy.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LEFT JOIN zachowuje wszystkie rekordy z lewej tabeli, nawet bez dopasowania.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RIGHT JOIN i FULL JOIN są dostępne w części DBMS.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Warunek ON powinien opisywać poprawne powiązanie między tabelami.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JOIN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uczniowie JOIN klasy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ON uczniowie.klasa_id = klasy.id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Który JOIN pokaże również uczniów bez przypisanej klasy?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21. Podzapytania i CTE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Podzapytanie jest zapytaniem osadzonym wewnątrz innego zapytania.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Może zwracać pojedynczą wartość, kolumnę, tabelę lub zbiór rekordów.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CTE (WITH) tworzy nazwany tymczasowy wynik wykorzystywany w dalszej części zapytania.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CTE często poprawia czytelność złożonych zapytań.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Nie zawsze oznacza wzrost wydajności – optymalizacja zależy od DBMS.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CTE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WITH wynik AS (...)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SELECT *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FROM wynik;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Jaką główną zaletę daje CTE w porównaniu z bardzo zagnieżdżonym SQL?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22. Widoki (VIEW)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Widok jest zapamiętaną definicją zapytania prezentowaną jak wirtualna tabela.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Może upraszczać dostęp do złożonych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Pozwala ukrywać wybrane kolumny i zwiększać bezpieczeństwo.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Zwykły widok najczęściej nie przechowuje własnej kopii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Widoki materializowane zapisują wynik i wymagają odświeżania.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VIEW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Dane fizyczne pozostają w tabelach.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Widok = logiczne „okno” na dane.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Czy zwykły widok przechowuje własną kopię wszystkich rekordów?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23. Indeksy – po co są?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Indeks jest dodatkową strukturą danych przyspieszającą wyszukiwanie, sortowanie i łączenie.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Działa podobnie do indeksu w książce: pomaga szybciej znaleźć właściwe miejsce.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Najpopularniejszą strukturą indeksową jest B-tree.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Indeks zajmuje miejsce i musi być aktualizowany podczas INSERT/UPDATE/DELETE.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Zbyt wiele indeksów może spowalniać zapis.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KOMPROMIS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Więcej indeksów: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+ szybszy odczyt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− wolniejszy zapis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− więcej miejsca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nie należy tworzyć indeksu na każdej kolumnie?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24. Jak DBMS wykonuje zapytanie?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Parser sprawdza składnię i buduje wewnętrzną reprezentację zapytania.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Optymalizator analizuje możliwe strategie wykonania.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Planista wybiera kolejność JOIN-ów, indeksy, skany i metody agregacji.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Executor realizuje plan i zwraca wynik.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Koszt planu jest estymowany na podstawie statystyk oraz modelu kosztowego.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SQL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911352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3356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EEF2F7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7928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Plan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036320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68324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2896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Wynik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Który moduł DBMS decyduje, czy użyć indeksu?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25. Plan wykonania zapytania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Plan wykonania pokazuje, jak DBMS zamierza pobierać i łączyć dane.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Typowe operacje: Seq Scan, Index Scan, Sort, Hash Join, Nested Loop, Aggregate.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Koszt planu nie jest czasem w sekundach, lecz wewnętrzną estymacją.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Analiza planu pomaga znajdować wąskie gardła i błędne indeksowanie.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 wielu DBMS można porównać plan przewidywany z rzeczywistym wykonaniem.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DIAGNOSTYKA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Wolne zapytanie?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1. Sprawdź plan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2. Statystyki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3. Indeksy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4. Liczbę odczytów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Co analizujemy jako pierwsze przy bardzo wolnym SELECT?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26. Transakcje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Transakcja to logiczna jednostka pracy składająca się z jednej lub wielu operacji.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Zmiany mogą zostać zatwierdzone poleceniem COMMIT.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 razie błędu można je wycofać poleceniem ROLLBACK.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Transakcje chronią spójność podczas operacji wieloetapowych.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Przykład: przelew bankowy powinien zmienić dwa salda jako jedną całość.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TRANSAKCJA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BEGIN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operacja 1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operacja 2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COMMIT / ROLLBACK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przelew bankowy nie powinien składać się z dwóch niezależnych UPDATE?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27. ACID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Atomicity – transakcja wykonuje się w całości albo wcale.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Consistency – baza przechodzi między stanami zgodnymi z regułami.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Isolation – równoległe transakcje nie powinny zakłócać się w niedozwolony sposób.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Durability – zatwierdzone dane przetrwają awarię.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ACID jest fundamentem niezawodnych systemów transakcyjnych.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56448" y="1417320"/>
            <a:ext cx="3429000" cy="2971800"/>
          </a:xfrm>
          <a:prstGeom prst="roundRect">
            <a:avLst>
              <a:gd name="adj" fmla="val 1846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39328" y="157276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A</a:t>
            </a:r>
            <a:endParaRPr lang="en-US" sz="1130" dirty="0"/>
          </a:p>
        </p:txBody>
      </p:sp>
      <p:sp>
        <p:nvSpPr>
          <p:cNvPr id="7" name="Text 5"/>
          <p:cNvSpPr/>
          <p:nvPr/>
        </p:nvSpPr>
        <p:spPr>
          <a:xfrm>
            <a:off x="9482328" y="157276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Atomicity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8293608" y="222885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39328" y="224713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C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9482328" y="224713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Consistency</a:t>
            </a:r>
            <a:endParaRPr lang="en-US" sz="1120" dirty="0"/>
          </a:p>
        </p:txBody>
      </p:sp>
      <p:sp>
        <p:nvSpPr>
          <p:cNvPr id="11" name="Shape 9"/>
          <p:cNvSpPr/>
          <p:nvPr/>
        </p:nvSpPr>
        <p:spPr>
          <a:xfrm>
            <a:off x="8293608" y="290322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39328" y="292150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I</a:t>
            </a:r>
            <a:endParaRPr lang="en-US" sz="1130" dirty="0"/>
          </a:p>
        </p:txBody>
      </p:sp>
      <p:sp>
        <p:nvSpPr>
          <p:cNvPr id="13" name="Text 11"/>
          <p:cNvSpPr/>
          <p:nvPr/>
        </p:nvSpPr>
        <p:spPr>
          <a:xfrm>
            <a:off x="9482328" y="292150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Isolation</a:t>
            </a:r>
            <a:endParaRPr lang="en-US" sz="1120" dirty="0"/>
          </a:p>
        </p:txBody>
      </p:sp>
      <p:sp>
        <p:nvSpPr>
          <p:cNvPr id="14" name="Shape 12"/>
          <p:cNvSpPr/>
          <p:nvPr/>
        </p:nvSpPr>
        <p:spPr>
          <a:xfrm>
            <a:off x="8293608" y="357759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9328" y="359587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D</a:t>
            </a:r>
            <a:endParaRPr lang="en-US" sz="1130" dirty="0"/>
          </a:p>
        </p:txBody>
      </p:sp>
      <p:sp>
        <p:nvSpPr>
          <p:cNvPr id="16" name="Text 14"/>
          <p:cNvSpPr/>
          <p:nvPr/>
        </p:nvSpPr>
        <p:spPr>
          <a:xfrm>
            <a:off x="9482328" y="359587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Durability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Która własność ACID oznacza trwałość zatwierdzonych zmian?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28. Współbieżność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Współbieżność umożliwia wielu użytkownikom jednoczesną pracę na tej samej bazie.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musi chronić dane przed konfliktami i niepoprawnymi odczytami.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Wykorzystuje blokady, MVCC, znaczniki wersji i protokoły synchronizacji.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Zbyt agresywne blokowanie zmniejsza wydajność, zbyt słabe – zwiększa ryzyko anomalii.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Celem jest równowaga między poprawnością i przepustowością.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PROBLEM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Dwóch użytkowników edytuje ten sam rekord w tym samym czasie – DBMS musi ustalić bezpieczne zasady.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Po co DBMS stosuje mechanizmy współbieżności?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29. Poziomy izolacji transakcji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Read Uncommitted – najsłabsza izolacja, dopuszcza wiele anomalii.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Read Committed – każde zapytanie widzi tylko zatwierdzone dane.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Repeatable Read – ponowny odczyt tych samych danych powinien być stabilniejszy.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Serializable – najwyższa izolacja; efekt ma odpowiadać wykonaniu sekwencyjnemu.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Wyższa izolacja zwykle zwiększa koszty i liczbę konfliktów.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ANOMALIE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Dirty read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Non-repeatable read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Phantom read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Write skew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Który poziom izolacji daje najsilniejsze gwarancje zgodności?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Główne zadania systemu DBMS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Definiowanie struktur danych: tabel, kolumn, typów, relacji i ograniczeń.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Wprowadzanie, aktualizowanie, usuwanie i wyszukiwanie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Kontrola dostępu: użytkownicy, role, uprawnienia i uwierzytelnianie.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Obsługa transakcji oraz równoczesnej pracy wielu użytkowników.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Backup, odtwarzanie po awarii, logowanie i monitorowanie działania.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5 FUNKCJI DBMS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Struktura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Dane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Bezpieczeństwo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Transakcje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Odtwarzanie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Która funkcja DBMS odpowiada za zachowanie danych po awarii?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30. Blokady i zakleszczenia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Blokada ogranicza jednoczesny dostęp do zasobu w celu ochrony spójności.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Blokady mogą dotyczyć wierszy, stron, tabel lub innych obiektów.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Deadlock powstaje, gdy transakcje wzajemnie czekają na zasoby.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wykrywa zakleszczenie i zwykle przerywa jedną z transakcji.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Pomaga krótki czas transakcji i stała kolejność dostępu do zasobów.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DEADLOCK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T1 trzyma A → czeka na B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T2 trzyma B → czeka na A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Jak DBMS najczęściej rozwiązuje wykryty deadlock?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31. MVCC – wielowersyjność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MVCC (Multi-Version Concurrency Control) przechowuje lub śledzi wiele wersji rekordów.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Odczyty mogą korzystać z właściwej wersji bez blokowania zwykłych zapisów.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Transakcja widzi logiczny „snapshot” danych zgodny z regułami izolacji.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Stare wersje muszą być okresowo usuwane lub porządkowane.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MVCC jest powszechnie stosowane m.in. w PostgreSQL i Oracle.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IDEA MVCC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Czytelnik widzi wersję A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Pisarz tworzy wersję B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Obaj mogą pracować równocześnie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Jaka jest główna zaleta MVCC dla równoległych odczytów i zapisów?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32. Buforowanie i pamięć podręczna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przechowuje często używane strony danych w pamięci RAM.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Odczyt z RAM jest wielokrotnie szybszy niż odczyt z dysku.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Buffer pool/cache zmniejsza liczbę fizycznych operacji I/O.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stosuje algorytmy decydujące, które strony pozostają w pamięci.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Rozmiar pamięci podręcznej silnie wpływa na wydajność serwera.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I/O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RAM → bardzo szybko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SSD → szybko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HDD → znacznie wolniej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duża pamięć RAM może przyspieszyć bazę nawet bez zmiany SQL?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33. Dziennik transakcyjny / WAL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zapisuje informacje o zmianach w dzienniku przed zapisaniem właściwych stron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Technika Write-Ahead Logging pozwala odtworzyć spójny stan po awarii.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Log pomaga zapewnić trwałość z ACID.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Jest wykorzystywany także w replikacji i odzyskiwaniu punkt-w-czasie.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Uszkodzenie lub brak logów może uniemożliwić pełne odtworzenie.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Zmiana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911352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3356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EEF2F7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7928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WAL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036320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68324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2896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Dane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log zmian jest zapisywany przed właściwymi stronami danych?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34. Backup bazy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Backup to kopia danych pozwalająca odtworzyć system po awarii, błędzie lub ataku.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Backup logiczny zapisuje strukturę i dane w postaci poleceń/rekordów.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Backup fizyczny kopiuje pliki lub bloki systemu bazodanowego.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Kopie mogą być pełne, przyrostowe i różnicowe – zależnie od narzędzi.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Kopia, której nigdy nie testowano przez odtworzenie, nie daje pewności działania.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ZASADA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Backup ≠ bezpieczeństwo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Dopiero test restore potwierdza, że kopia działa.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samo wykonanie backupu nie gwarantuje możliwości odtworzenia bazy?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35. Odtwarzanie po awarii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Recovery ma przywrócić bazę do spójnego i użytecznego stanu.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wykorzystuje backupy, logi transakcyjne i punkty kontrolne.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RPO określa dopuszczalną utratę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RTO określa dopuszczalny czas niedostępności.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Strategia odtwarzania powinna być częścią planu ciągłości działania.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56448" y="1417320"/>
            <a:ext cx="3429000" cy="2971800"/>
          </a:xfrm>
          <a:prstGeom prst="roundRect">
            <a:avLst>
              <a:gd name="adj" fmla="val 1846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39328" y="1572768"/>
            <a:ext cx="1143000" cy="13121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RPO</a:t>
            </a:r>
            <a:endParaRPr lang="en-US" sz="1130" dirty="0"/>
          </a:p>
        </p:txBody>
      </p:sp>
      <p:sp>
        <p:nvSpPr>
          <p:cNvPr id="7" name="Text 5"/>
          <p:cNvSpPr/>
          <p:nvPr/>
        </p:nvSpPr>
        <p:spPr>
          <a:xfrm>
            <a:off x="9482328" y="1572768"/>
            <a:ext cx="1874520" cy="13121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Ile danych możemy stracić?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8293608" y="290322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39328" y="2921508"/>
            <a:ext cx="1143000" cy="13121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RTO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9482328" y="2921508"/>
            <a:ext cx="1874520" cy="13121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Jak długo system może nie działać?</a:t>
            </a:r>
            <a:endParaRPr lang="en-US" sz="1120" dirty="0"/>
          </a:p>
        </p:txBody>
      </p:sp>
      <p:sp>
        <p:nvSpPr>
          <p:cNvPr id="11" name="Shape 9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Co opisuje RTO: utratę danych czy czas przywracania usługi?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36. Użytkownicy, role i uprawnienia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identyfikuje użytkowników i procesy łączące się z bazą.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Role grupują zestawy uprawnień i ułatwiają zarządzanie dostępem.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Typowe prawa: SELECT, INSERT, UPDATE, DELETE, EXECUTE, CREATE.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Zasada najmniejszych uprawnień oznacza nadawanie tylko tego, co konieczne.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Konto aplikacji nie powinno mieć praw administratora bez wyraźnej potrzeby.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LEAST PRIVILEGE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Użytkownik powinien mieć dokładnie tyle praw, ile potrzebuje – ani mniej, ani więcej.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aplikacja WWW nie powinna logować się do bazy jako administrator?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37. Uwierzytelnianie i szyfrowanie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Uwierzytelnianie potwierdza tożsamość użytkownika lub aplikacji.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Możliwe mechanizmy: hasło, certyfikat, Kerberos, IAM, uwierzytelnianie systemowe.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TLS szyfruje połączenie klient–serwer.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Dane mogą być szyfrowane „w spoczynku” na dysku oraz w backupach.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Bezpieczny system wymaga ochrony zarówno danych, jak i kluczy szyfrujących.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DWA KIERUNKI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In transit → TLS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At rest → szyfrowanie plików/nośników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Przed czym chroni TLS w połączeniu z bazą danych?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38. SQL Injection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SQL Injection polega na wstrzyknięciu fragmentu SQL do danych wejściowych aplikacji.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Najczęstszą przyczyną jest sklejanie zapytań z niezweryfikowanym tekstem użytkownika.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Podstawową ochroną są zapytania parametryzowane / prepared statements.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Dodatkowo stosuje się ograniczone uprawnienia konta aplikacji i walidację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„Escapowanie” tekstu nie powinno zastępować parametrów zapytania.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NIEBEZPIECZNE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SELECT ... WHERE login = '${input}'</a:t>
            </a:r>
            <a:endParaRPr lang="en-US" sz="1350" dirty="0"/>
          </a:p>
          <a:p>
            <a:pPr indent="0" marL="0">
              <a:buNone/>
            </a:pP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Bezpieczniej: parametr :login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Jaka technika jest podstawową ochroną przed SQL Injection?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39. Normalizacja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Normalizacja porządkuje strukturę relacyjnej bazy i ogranicza redundancję.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1NF wymaga atomowych wartości i poprawnej struktury tabeli.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2NF usuwa zależności częściowe od złożonego klucza.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3NF ogranicza zależności przechodnie między atrybutami niekluczowymi.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Normalizacja zmniejsza ryzyko anomalii wstawiania, aktualizacji i usuwania.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CEL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Mniej powtórzeń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Więcej spójności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Czytelniejsze zależności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Po co dzielimy powtarzające się dane na powiązane tabele?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Architektura klient–serwer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Klient wysyła zapytanie do serwera bazy danych przez sieć lub lokalne połączenie.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Serwer DBMS interpretuje polecenie, planuje jego wykonanie i odczytuje odpowiednie strony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Wynik wraca do klienta jako zbiór rekordów, komunikat lub status operacji.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Klientem może być aplikacja WWW, program desktopowy, skrypt lub narzędzie administracyjne.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 architekturze wielowarstwowej aplikacja często korzysta z API, a nie łączy się z bazą bezpośrednio.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Klient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911352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3356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EEF2F7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7928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DBMS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036320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68324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2896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Dysk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Który element wykonuje zapytanie SQL: klient czy serwer DBMS?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40. Denormalizacja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Denormalizacja celowo wprowadza redundancję, aby przyspieszyć wybrane odczyty.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Może ograniczyć liczbę JOIN-ów i obliczeń podczas raportowania.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Zwiększa jednak koszt aktualizacji oraz ryzyko niespójności.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Powinna być stosowana świadomie, na podstawie pomiarów wydajności.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 hurtowniach danych jest częstsza niż w klasycznych systemach OLTP.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KOMPROMIS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Normalizacja → spójność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Denormalizacja → czasem szybszy odczyt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Kiedy denormalizacja może być uzasadniona?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41. Replikacja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Replikacja utrzymuje kopie danych na więcej niż jednym serwerze.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Może zwiększać dostępność, odporność na awarie i skalować odczyty.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Replikacja synchroniczna czeka na potwierdzenie z innych węzłów.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Asynchroniczna jest szybsza, ale może powodować opóźnienie kopii.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Replikacja nie zastępuje backupu – błąd logiczny może skopiować się na wszystkie repliki.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Primary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911352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3356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EEF2F7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7928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Log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0363200" y="1691640"/>
            <a:ext cx="256032" cy="320040"/>
          </a:xfrm>
          <a:prstGeom prst="chevron">
            <a:avLst/>
          </a:prstGeom>
          <a:solidFill>
            <a:srgbClr val="2F5BFF"/>
          </a:solidFill>
          <a:ln w="12700">
            <a:solidFill>
              <a:srgbClr val="2F5B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683240" y="1508760"/>
            <a:ext cx="883920" cy="685800"/>
          </a:xfrm>
          <a:prstGeom prst="roundRect">
            <a:avLst>
              <a:gd name="adj" fmla="val 6667"/>
            </a:avLst>
          </a:prstGeom>
          <a:solidFill>
            <a:srgbClr val="DDE6FF"/>
          </a:solidFill>
          <a:ln w="12700">
            <a:solidFill>
              <a:srgbClr val="AEB9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28960" y="1682496"/>
            <a:ext cx="79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45B"/>
                </a:solidFill>
              </a:rPr>
              <a:t>Replica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replikacja nie jest tym samym co backup?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42. Skalowanie baz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Skalowanie pionowe oznacza mocniejszy serwer: więcej CPU, RAM i szybszy dysk.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Skalowanie poziome oznacza dodawanie kolejnych serwerów lub węzłów.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Repliki odczytowe rozkładają SELECT-y na wiele maszyn.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Sharding dzieli dane na fragmenty przechowywane na różnych serwerach.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Skalowanie poziome zwiększa złożoność aplikacji, monitoringu i spójności.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56448" y="1417320"/>
            <a:ext cx="3429000" cy="2971800"/>
          </a:xfrm>
          <a:prstGeom prst="roundRect">
            <a:avLst>
              <a:gd name="adj" fmla="val 1846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39328" y="157276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Vertical</a:t>
            </a:r>
            <a:endParaRPr lang="en-US" sz="1130" dirty="0"/>
          </a:p>
        </p:txBody>
      </p:sp>
      <p:sp>
        <p:nvSpPr>
          <p:cNvPr id="7" name="Text 5"/>
          <p:cNvSpPr/>
          <p:nvPr/>
        </p:nvSpPr>
        <p:spPr>
          <a:xfrm>
            <a:off x="9482328" y="157276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Mocniejsza maszyna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8293608" y="222885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39328" y="224713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Horizontal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9482328" y="224713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Więcej maszyn</a:t>
            </a:r>
            <a:endParaRPr lang="en-US" sz="1120" dirty="0"/>
          </a:p>
        </p:txBody>
      </p:sp>
      <p:sp>
        <p:nvSpPr>
          <p:cNvPr id="11" name="Shape 9"/>
          <p:cNvSpPr/>
          <p:nvPr/>
        </p:nvSpPr>
        <p:spPr>
          <a:xfrm>
            <a:off x="8293608" y="290322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39328" y="292150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Replica</a:t>
            </a:r>
            <a:endParaRPr lang="en-US" sz="1130" dirty="0"/>
          </a:p>
        </p:txBody>
      </p:sp>
      <p:sp>
        <p:nvSpPr>
          <p:cNvPr id="13" name="Text 11"/>
          <p:cNvSpPr/>
          <p:nvPr/>
        </p:nvSpPr>
        <p:spPr>
          <a:xfrm>
            <a:off x="9482328" y="292150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Więcej odczytów</a:t>
            </a:r>
            <a:endParaRPr lang="en-US" sz="1120" dirty="0"/>
          </a:p>
        </p:txBody>
      </p:sp>
      <p:sp>
        <p:nvSpPr>
          <p:cNvPr id="14" name="Shape 12"/>
          <p:cNvSpPr/>
          <p:nvPr/>
        </p:nvSpPr>
        <p:spPr>
          <a:xfrm>
            <a:off x="8293608" y="357759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9328" y="359587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Sharding</a:t>
            </a:r>
            <a:endParaRPr lang="en-US" sz="1130" dirty="0"/>
          </a:p>
        </p:txBody>
      </p:sp>
      <p:sp>
        <p:nvSpPr>
          <p:cNvPr id="16" name="Text 14"/>
          <p:cNvSpPr/>
          <p:nvPr/>
        </p:nvSpPr>
        <p:spPr>
          <a:xfrm>
            <a:off x="9482328" y="359587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Podział danych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Na czym polega różnica między skalowaniem pionowym i poziomym?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43. DBMS relacyjny a NoSQL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Relacyjne DBMS opierają się na tabelach, relacjach, schemacie i SQL.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NoSQL obejmuje m.in. bazy dokumentowe, klucz-wartość, kolumnowe i grafowe.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NoSQL bywa wybierane dla elastycznego schematu, ogromnej skali lub specyficznych modeli dostępu.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Relacyjne DBMS nadal są bardzo silne w transakcjach, integralności i złożonych zapytaniach.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Wybór technologii powinien wynikać z wymagań, a nie z mody.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56448" y="1417320"/>
            <a:ext cx="3429000" cy="2971800"/>
          </a:xfrm>
          <a:prstGeom prst="roundRect">
            <a:avLst>
              <a:gd name="adj" fmla="val 1846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39328" y="157276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RDBMS</a:t>
            </a:r>
            <a:endParaRPr lang="en-US" sz="1130" dirty="0"/>
          </a:p>
        </p:txBody>
      </p:sp>
      <p:sp>
        <p:nvSpPr>
          <p:cNvPr id="7" name="Text 5"/>
          <p:cNvSpPr/>
          <p:nvPr/>
        </p:nvSpPr>
        <p:spPr>
          <a:xfrm>
            <a:off x="9482328" y="157276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Tabele, SQL, ACID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8293608" y="222885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39328" y="224713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Dokument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9482328" y="224713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JSON-like</a:t>
            </a:r>
            <a:endParaRPr lang="en-US" sz="1120" dirty="0"/>
          </a:p>
        </p:txBody>
      </p:sp>
      <p:sp>
        <p:nvSpPr>
          <p:cNvPr id="11" name="Shape 9"/>
          <p:cNvSpPr/>
          <p:nvPr/>
        </p:nvSpPr>
        <p:spPr>
          <a:xfrm>
            <a:off x="8293608" y="290322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39328" y="292150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Key-value</a:t>
            </a:r>
            <a:endParaRPr lang="en-US" sz="1130" dirty="0"/>
          </a:p>
        </p:txBody>
      </p:sp>
      <p:sp>
        <p:nvSpPr>
          <p:cNvPr id="13" name="Text 11"/>
          <p:cNvSpPr/>
          <p:nvPr/>
        </p:nvSpPr>
        <p:spPr>
          <a:xfrm>
            <a:off x="9482328" y="292150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Klucz → wartość</a:t>
            </a:r>
            <a:endParaRPr lang="en-US" sz="1120" dirty="0"/>
          </a:p>
        </p:txBody>
      </p:sp>
      <p:sp>
        <p:nvSpPr>
          <p:cNvPr id="14" name="Shape 12"/>
          <p:cNvSpPr/>
          <p:nvPr/>
        </p:nvSpPr>
        <p:spPr>
          <a:xfrm>
            <a:off x="8293608" y="357759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9328" y="359587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Graf</a:t>
            </a:r>
            <a:endParaRPr lang="en-US" sz="1130" dirty="0"/>
          </a:p>
        </p:txBody>
      </p:sp>
      <p:sp>
        <p:nvSpPr>
          <p:cNvPr id="16" name="Text 14"/>
          <p:cNvSpPr/>
          <p:nvPr/>
        </p:nvSpPr>
        <p:spPr>
          <a:xfrm>
            <a:off x="9482328" y="359587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Węzły i relacje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Czy NoSQL oznacza, że SQL i relacyjne bazy są przestarzałe?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44. Monitorowanie i administracja DBMS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Administrator obserwuje obciążenie CPU, RAM, dysku i sieci.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Kontroluje liczbę połączeń, blokady, deadlocki, cache hit ratio i czasy zapytań.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Analizuje logi błędów i wolnych zapytań.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Dba o aktualizacje, backupy, uprawnienia, pojemność i testy odtwarzania.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Dobre monitorowanie pozwala wykryć problem zanim zauważy go użytkownik.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OBSERVABILITY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Metryki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Logi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Zapytania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Alerty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Trend pojemności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Jakie dwa symptomy mogą wskazywać na problem wydajnościowy DBMS?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45. Podsumowanie – jak myśli DBMS?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96112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576"/>
                </a:solidFill>
              </a:rPr>
              <a:t>Od polecenia użytkownika do bezpiecznej i trwałej zmiany danych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zarządza strukturą, danymi, dostępem, współbieżnością i trwałością.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SQL opisuje zamiar użytkownika, a optymalizator wybiera sposób wykonania.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Indeksy, cache i dobry plan zapytania decydują o wydajności.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Transakcje, ACID, blokady i MVCC chronią spójność przy pracy wielu użytkowników.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Backup, WAL, recovery, role, szyfrowanie i monitoring odpowiadają za niezawodność oraz bezpieczeństwo.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Dobry projekt bazy łączy poprawność modelu danych z realnymi wymaganiami aplikacji.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ŁAŃCUCH DBMS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SQL → parser → optymalizator → transakcja → cache/dysk → log → wynik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Gdybyś miał wskazać trzy najważniejsze zadania DBMS, które byś wybrał i dlaczego?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45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Warstwa logiczna i fizyczna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Warstwa logiczna opisuje tabele, rekordy, kolumny, widoki i relacje widziane przez użytkownika.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Warstwa fizyczna opisuje sposób zapisu stron, bloków, plików, indeksów i logów na nośniku.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DBMS rozdziela te warstwy, dzięki czemu można zmieniać organizację zapisu bez modyfikowania aplikacji.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To zjawisko nazywa się niezależnością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Dobra abstrakcja ogranicza zależność aplikacji od konkretnej organizacji plików.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ABSTRAKCJA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Tabela „uczniowie” jest pojęciem logicznym.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Na dysku może być zapisana w wielu plikach i blokach.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Co daje programiście niezależność danych od fizycznego sposobu zapisu?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Model relacyjny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Dane są reprezentowane jako relacje, czyli w praktyce tabele.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Wiersz reprezentuje pojedynczy rekord, a kolumna – atrybut.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Każda kolumna ma określoną dziedzinę, najczęściej wyrażoną typem danych.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Relacje między tabelami tworzy się z użyciem kluczy głównych i obcych.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Operacje na danych opisuje algebra relacji, a w praktyce język SQL.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RELACJA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Tabela = relacja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Wiersz = krotka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Kolumna = atrybut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Typ = dziedzina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Jak w modelu relacyjnym nazywamy pojedynczy wiersz tabeli?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Tabela, rekord i kolumna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Tabela przechowuje dane dotyczące jednego rodzaju obiektów, np. uczniów lub produktów.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Rekord opisuje pojedynczy obiekt, np. jednego ucznia.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Kolumna opisuje jedną cechę obiektu, np. nazwisko lub datę urodzenia.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Nazwy kolumn powinny być jednoznaczne i technicznie poprawne.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Każda kolumna powinna mieć dopasowany typ danych i – jeśli trzeba – ograniczenia.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56448" y="1417320"/>
            <a:ext cx="3429000" cy="2971800"/>
          </a:xfrm>
          <a:prstGeom prst="roundRect">
            <a:avLst>
              <a:gd name="adj" fmla="val 1846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39328" y="157276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id</a:t>
            </a:r>
            <a:endParaRPr lang="en-US" sz="1130" dirty="0"/>
          </a:p>
        </p:txBody>
      </p:sp>
      <p:sp>
        <p:nvSpPr>
          <p:cNvPr id="7" name="Text 5"/>
          <p:cNvSpPr/>
          <p:nvPr/>
        </p:nvSpPr>
        <p:spPr>
          <a:xfrm>
            <a:off x="9482328" y="157276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101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8293608" y="222885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39328" y="224713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imie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9482328" y="224713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Anna</a:t>
            </a:r>
            <a:endParaRPr lang="en-US" sz="1120" dirty="0"/>
          </a:p>
        </p:txBody>
      </p:sp>
      <p:sp>
        <p:nvSpPr>
          <p:cNvPr id="11" name="Shape 9"/>
          <p:cNvSpPr/>
          <p:nvPr/>
        </p:nvSpPr>
        <p:spPr>
          <a:xfrm>
            <a:off x="8293608" y="290322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39328" y="292150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klasa</a:t>
            </a:r>
            <a:endParaRPr lang="en-US" sz="1130" dirty="0"/>
          </a:p>
        </p:txBody>
      </p:sp>
      <p:sp>
        <p:nvSpPr>
          <p:cNvPr id="13" name="Text 11"/>
          <p:cNvSpPr/>
          <p:nvPr/>
        </p:nvSpPr>
        <p:spPr>
          <a:xfrm>
            <a:off x="9482328" y="292150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4B</a:t>
            </a:r>
            <a:endParaRPr lang="en-US" sz="1120" dirty="0"/>
          </a:p>
        </p:txBody>
      </p:sp>
      <p:sp>
        <p:nvSpPr>
          <p:cNvPr id="14" name="Shape 12"/>
          <p:cNvSpPr/>
          <p:nvPr/>
        </p:nvSpPr>
        <p:spPr>
          <a:xfrm>
            <a:off x="8293608" y="3577590"/>
            <a:ext cx="31546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9328" y="3595878"/>
            <a:ext cx="114300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2F5BFF"/>
                </a:solidFill>
              </a:rPr>
              <a:t>aktywny</a:t>
            </a:r>
            <a:endParaRPr lang="en-US" sz="1130" dirty="0"/>
          </a:p>
        </p:txBody>
      </p:sp>
      <p:sp>
        <p:nvSpPr>
          <p:cNvPr id="16" name="Text 14"/>
          <p:cNvSpPr/>
          <p:nvPr/>
        </p:nvSpPr>
        <p:spPr>
          <a:xfrm>
            <a:off x="9482328" y="3595878"/>
            <a:ext cx="1874520" cy="6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7364A"/>
                </a:solidFill>
              </a:rPr>
              <a:t>TRUE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Która część tabeli opisuje cechę obiektu: rekord czy kolumna?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Typy danych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Typy liczbowe: INTEGER, BIGINT, NUMERIC/DECIMAL, REAL.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Typy tekstowe: CHAR, VARCHAR, TEXT.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Typy daty i czasu: DATE, TIME, TIMESTAMP.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Typy logiczne: BOOLEAN.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Współczesne DBMS oferują także JSON, UUID, dane binarne, tablice i typy przestrzenne.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DOBÓR TYPU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Typ danych wpływa na: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• poprawność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• zakres wartości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• miejsce na dysku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• szybkość operacji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Dlaczego numeru PESEL zwykle nie przechowuje się jako liczby?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789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E1A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Klucz główny (PRIMARY KEY)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234440"/>
            <a:ext cx="72237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463040"/>
            <a:ext cx="6766560" cy="3977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Klucz główny jednoznacznie identyfikuje każdy rekord w tabeli.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Jego wartość nie może się powtarzać ani być NULL.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Kluczem może być pojedyncza kolumna lub zestaw kilku kolumn.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Często stosuje się techniczny identyfikator typu INTEGER lub UUID.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1F2A3A"/>
                </a:solidFill>
              </a:rPr>
              <a:t>PRIMARY KEY ułatwia tworzenie relacji i indeksowanie.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92440" y="1325880"/>
            <a:ext cx="3566160" cy="3063240"/>
          </a:xfrm>
          <a:prstGeom prst="roundRect">
            <a:avLst>
              <a:gd name="adj" fmla="val 2388"/>
            </a:avLst>
          </a:prstGeom>
          <a:solidFill>
            <a:srgbClr val="0E1A2B"/>
          </a:solidFill>
          <a:ln w="12700">
            <a:solidFill>
              <a:srgbClr val="0E1A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11896" y="1554480"/>
            <a:ext cx="3127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PRZYKŁAD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1896" y="1984248"/>
            <a:ext cx="3127248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uczniowie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ID = 101 → Anna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ID = 102 → Jan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DDE6F5"/>
                </a:solidFill>
              </a:rPr>
              <a:t>ID jest unikalny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092440" y="4754880"/>
            <a:ext cx="3566160" cy="1325880"/>
          </a:xfrm>
          <a:prstGeom prst="roundRect">
            <a:avLst>
              <a:gd name="adj" fmla="val 5517"/>
            </a:avLst>
          </a:prstGeom>
          <a:solidFill>
            <a:srgbClr val="EAF0FF"/>
          </a:solidFill>
          <a:ln w="15240">
            <a:solidFill>
              <a:srgbClr val="2F5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02752" y="495604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F5BFF"/>
                </a:solidFill>
              </a:rPr>
              <a:t>PYTANIE KONTROLNE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02752" y="523951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A2B"/>
                </a:solidFill>
              </a:rPr>
              <a:t>Czy dwie osoby w jednej tabeli mogą mieć ten sam PRIMARY KEY?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23774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090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SZBD / DBMS – 45 slajdów z pytaniami kontrolnymi</dc:title>
  <dc:subject>System Zarządzania Bazą Danych (SZBD / DBMS)</dc:subject>
  <dc:creator>OpenAI</dc:creator>
  <cp:lastModifiedBy>OpenAI</cp:lastModifiedBy>
  <cp:revision>1</cp:revision>
  <dcterms:created xsi:type="dcterms:W3CDTF">2026-09-03T17:45:55Z</dcterms:created>
  <dcterms:modified xsi:type="dcterms:W3CDTF">2026-09-03T17:45:55Z</dcterms:modified>
</cp:coreProperties>
</file>