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46520" y="137160"/>
            <a:ext cx="5394960" cy="5394960"/>
          </a:xfrm>
          <a:prstGeom prst="arc">
            <a:avLst/>
          </a:prstGeom>
          <a:solidFill>
            <a:srgbClr val="0F172A">
              <a:alpha val="0"/>
            </a:srgbClr>
          </a:solidFill>
          <a:ln w="12700">
            <a:solidFill>
              <a:srgbClr val="56CCF2">
                <a:alpha val="5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086600" y="411480"/>
            <a:ext cx="4663440" cy="4663440"/>
          </a:xfrm>
          <a:prstGeom prst="arc">
            <a:avLst/>
          </a:prstGeom>
          <a:solidFill>
            <a:srgbClr val="0F172A">
              <a:alpha val="0"/>
            </a:srgbClr>
          </a:solidFill>
          <a:ln w="12700">
            <a:solidFill>
              <a:srgbClr val="2F80ED">
                <a:alpha val="7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6858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6CCF2"/>
                </a:solidFill>
              </a:rPr>
              <a:t>LEKCJA 3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1115568"/>
            <a:ext cx="749808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Projektowanie klasy</a:t>
            </a:r>
            <a:endParaRPr lang="en-US" sz="4100" dirty="0"/>
          </a:p>
          <a:p>
            <a:pPr indent="0" marL="0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 podstawie</a:t>
            </a:r>
            <a:endParaRPr lang="en-US" sz="4100" dirty="0"/>
          </a:p>
          <a:p>
            <a:pPr indent="0" marL="0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wymagań</a:t>
            </a:r>
            <a:endParaRPr lang="en-US" sz="4100" dirty="0"/>
          </a:p>
        </p:txBody>
      </p:sp>
      <p:sp>
        <p:nvSpPr>
          <p:cNvPr id="7" name="Text 5"/>
          <p:cNvSpPr/>
          <p:nvPr/>
        </p:nvSpPr>
        <p:spPr>
          <a:xfrm>
            <a:off x="749808" y="3584448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BD5E1"/>
                </a:solidFill>
              </a:rPr>
              <a:t>Od opisu z życia do klasy w C++ • dużo czytania kodu i komentarzy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49808" y="4389120"/>
            <a:ext cx="1234440" cy="329184"/>
          </a:xfrm>
          <a:prstGeom prst="roundRect">
            <a:avLst>
              <a:gd name="adj" fmla="val 16667"/>
            </a:avLst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4462272"/>
            <a:ext cx="10881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45 minut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148840" y="4389120"/>
            <a:ext cx="1783080" cy="329184"/>
          </a:xfrm>
          <a:prstGeom prst="roundRect">
            <a:avLst>
              <a:gd name="adj" fmla="val 16667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21992" y="4462272"/>
            <a:ext cx="16367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dla wzrokowców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60520" y="4389120"/>
            <a:ext cx="2148840" cy="329184"/>
          </a:xfrm>
          <a:prstGeom prst="roundRect">
            <a:avLst>
              <a:gd name="adj" fmla="val 16667"/>
            </a:avLst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33672" y="4462272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C++ z komentarzami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62636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</a:rPr>
              <a:t>Nauczyciel: Cezary Knast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Tworzenie obiektu Produkt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097280"/>
            <a:ext cx="5943600" cy="2743200"/>
          </a:xfrm>
          <a:prstGeom prst="roundRect">
            <a:avLst>
              <a:gd name="adj" fmla="val 2667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243584"/>
            <a:ext cx="5577840" cy="2450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int main() {
    Produkt p1("Myszka", 59.99, 10);
    // p1 to konkretny obiekt klasy Produkt
    // "Myszka" trafia do parametru n
    // 59.99 trafia do parametru c
    // 10 trafia do parametru i
}
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086600" y="1097280"/>
            <a:ext cx="3566160" cy="594360"/>
          </a:xfrm>
          <a:prstGeom prst="roundRect">
            <a:avLst>
              <a:gd name="adj" fmla="val 12308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51192" y="1216152"/>
            <a:ext cx="32369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Co robi ta jedna linijka?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7086600" y="1874520"/>
            <a:ext cx="3566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251192" y="1993392"/>
            <a:ext cx="32369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Produkt p1("Myszka", 59.99, 10);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086600" y="288036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51192" y="2999232"/>
            <a:ext cx="3236976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Tworzy obiekt p1 i od razu uruchamia konstruktor, który ustawia nazwę, cenę i ilość.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1051560" y="4983480"/>
            <a:ext cx="9692640" cy="713232"/>
          </a:xfrm>
          <a:prstGeom prst="roundRect">
            <a:avLst>
              <a:gd name="adj" fmla="val 10256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16152" y="5102352"/>
            <a:ext cx="93634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E2A44"/>
                </a:solidFill>
              </a:rPr>
              <a:t>Wizualnie: p1 = { nazwa: Myszka, cena: 59.99, ilosc: 10 }</a:t>
            </a:r>
            <a:endParaRPr lang="en-US" sz="2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Dodajemy metodę pokazInformacje()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051560"/>
            <a:ext cx="6492240" cy="4480560"/>
          </a:xfrm>
          <a:prstGeom prst="roundRect">
            <a:avLst>
              <a:gd name="adj" fmla="val 1633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197864"/>
            <a:ext cx="6126480" cy="4187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void pokazInformacje() {</a:t>
            </a: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cout &lt;&lt; "Produkt: " &lt;&lt; nazwa &lt;&lt; endl;</a:t>
            </a: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wypisujemy tekst oraz wartość pola nazwa</a:t>
            </a:r>
            <a:endParaRPr lang="en-US" sz="1230" dirty="0"/>
          </a:p>
          <a:p>
            <a:pPr indent="0" marL="0">
              <a:buNone/>
            </a:pP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cout &lt;&lt; "Cena: " &lt;&lt; cena &lt;&lt; " zl" &lt;&lt; endl;</a:t>
            </a: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wypisujemy wartość pola cena</a:t>
            </a:r>
            <a:endParaRPr lang="en-US" sz="1230" dirty="0"/>
          </a:p>
          <a:p>
            <a:pPr indent="0" marL="0">
              <a:buNone/>
            </a:pP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cout &lt;&lt; "Ilosc: " &lt;&lt; ilosc &lt;&lt; endl;</a:t>
            </a: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wypisujemy wartość pola ilosc</a:t>
            </a:r>
            <a:endParaRPr lang="en-US" sz="1230" dirty="0"/>
          </a:p>
          <a:p>
            <a:pPr indent="0" marL="0">
              <a:buNone/>
            </a:pPr>
            <a:r>
              <a:rPr lang="en-US" sz="12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</a:t>
            </a:r>
            <a:endParaRPr lang="en-US" sz="1230" dirty="0"/>
          </a:p>
        </p:txBody>
      </p:sp>
      <p:sp>
        <p:nvSpPr>
          <p:cNvPr id="9" name="Shape 7"/>
          <p:cNvSpPr/>
          <p:nvPr/>
        </p:nvSpPr>
        <p:spPr>
          <a:xfrm>
            <a:off x="7635240" y="1234440"/>
            <a:ext cx="3200400" cy="594360"/>
          </a:xfrm>
          <a:prstGeom prst="roundRect">
            <a:avLst>
              <a:gd name="adj" fmla="val 12308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99832" y="1353312"/>
            <a:ext cx="28712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E2A44"/>
                </a:solidFill>
              </a:rPr>
              <a:t>Po co ta metoda?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7635240" y="2011680"/>
            <a:ext cx="320040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99832" y="2130552"/>
            <a:ext cx="2871216" cy="10881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Dzięki niej obiekt sam potrafi pokazać swoje dane. Nie musimy grzebać bezpośrednio w polach.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7635240" y="397764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99832" y="4096512"/>
            <a:ext cx="287121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Zapamiętaj: metoda ma dostęp do pól swojej klasy, nawet gdy są private.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Dodajemy metodę zmienCene() z walidacją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188720"/>
            <a:ext cx="6492240" cy="3840480"/>
          </a:xfrm>
          <a:prstGeom prst="roundRect">
            <a:avLst>
              <a:gd name="adj" fmla="val 1905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335024"/>
            <a:ext cx="6126480" cy="3547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void zmienCene(double nowaCena) {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parametr nowaCena to wartość podana przy wywołaniu metody</a:t>
            </a:r>
            <a:endParaRPr lang="en-US" sz="1260" dirty="0"/>
          </a:p>
          <a:p>
            <a:pPr indent="0" marL="0">
              <a:buNone/>
            </a:pP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if (nowaCena &gt; 0) {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cena = nowaCena;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// cena zmieni się tylko wtedy, gdy nowa cena jest dodatnia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}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7635240" y="1188720"/>
            <a:ext cx="3200400" cy="594360"/>
          </a:xfrm>
          <a:prstGeom prst="roundRect">
            <a:avLst>
              <a:gd name="adj" fmla="val 12308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99832" y="1307592"/>
            <a:ext cx="28712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Dlaczego if?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7635240" y="1965960"/>
            <a:ext cx="32004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99832" y="2084832"/>
            <a:ext cx="2871216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Bo cena -20 zł nie ma sensu. Metoda pilnuje, żeby obiekt nie miał złych danych.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7635240" y="3749040"/>
            <a:ext cx="3200400" cy="1143000"/>
          </a:xfrm>
          <a:prstGeom prst="roundRect">
            <a:avLst>
              <a:gd name="adj" fmla="val 6400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99832" y="3867912"/>
            <a:ext cx="28712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11827"/>
                </a:solidFill>
              </a:rPr>
              <a:t>To jest praktyczna hermetyzacja: dane są private, a zmiany przechodzą przez bezpieczną metodę.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Dodajemy metodę sprzedaj()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188720"/>
            <a:ext cx="6492240" cy="3840480"/>
          </a:xfrm>
          <a:prstGeom prst="roundRect">
            <a:avLst>
              <a:gd name="adj" fmla="val 1905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335024"/>
            <a:ext cx="6126480" cy="3547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void sprzedaj(int ile) {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ile oznacza liczbę sztuk, które klient chce kupić</a:t>
            </a:r>
            <a:endParaRPr lang="en-US" sz="1260" dirty="0"/>
          </a:p>
          <a:p>
            <a:pPr indent="0" marL="0">
              <a:buNone/>
            </a:pP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if (ile &gt; 0 &amp;&amp; ile &lt;= ilosc) {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ilosc = ilosc - ile;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// zmniejszamy magazyn tylko wtedy, gdy mamy tyle sztuk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}</a:t>
            </a:r>
            <a:endParaRPr lang="en-US" sz="1260" dirty="0"/>
          </a:p>
          <a:p>
            <a:pPr indent="0" marL="0">
              <a:buNone/>
            </a:pPr>
            <a:r>
              <a:rPr lang="en-US" sz="126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</a:t>
            </a:r>
            <a:endParaRPr lang="en-US" sz="1260" dirty="0"/>
          </a:p>
        </p:txBody>
      </p:sp>
      <p:sp>
        <p:nvSpPr>
          <p:cNvPr id="9" name="Shape 7"/>
          <p:cNvSpPr/>
          <p:nvPr/>
        </p:nvSpPr>
        <p:spPr>
          <a:xfrm>
            <a:off x="7635240" y="1143000"/>
            <a:ext cx="3200400" cy="731520"/>
          </a:xfrm>
          <a:prstGeom prst="roundRect">
            <a:avLst>
              <a:gd name="adj" fmla="val 10000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99832" y="1261872"/>
            <a:ext cx="28712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E2A44"/>
                </a:solidFill>
              </a:rPr>
              <a:t>Warunek składa się z dwóch części: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7635240" y="2103120"/>
            <a:ext cx="32004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99832" y="2221992"/>
            <a:ext cx="28712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ile &gt; 0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nie sprzedajemy ujemnej liczby sztuk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635240" y="3246120"/>
            <a:ext cx="32004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99832" y="3364992"/>
            <a:ext cx="28712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ile &lt;= ilosc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nie sprzedajemy więcej niż mamy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7635240" y="4480560"/>
            <a:ext cx="3200400" cy="594360"/>
          </a:xfrm>
          <a:prstGeom prst="roundRect">
            <a:avLst>
              <a:gd name="adj" fmla="val 12308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99832" y="4599432"/>
            <a:ext cx="28712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&amp;&amp; oznacza „i” — oba warunki muszą być prawdziwe.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Cała klasa Produkt — gotowy obraz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94360" y="914400"/>
            <a:ext cx="6858000" cy="5303520"/>
          </a:xfrm>
          <a:prstGeom prst="roundRect">
            <a:avLst>
              <a:gd name="adj" fmla="val 1379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060704"/>
            <a:ext cx="6492240" cy="501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class Produkt {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private: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string nazwa;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double cena;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int ilosc;</a:t>
            </a:r>
            <a:endParaRPr lang="en-US" sz="1090" dirty="0"/>
          </a:p>
          <a:p>
            <a:pPr indent="0" marL="0">
              <a:buNone/>
            </a:pP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public: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Produkt(string n, double c, int i) {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nazwa = n; cena = c; ilosc = i;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}</a:t>
            </a:r>
            <a:endParaRPr lang="en-US" sz="1090" dirty="0"/>
          </a:p>
          <a:p>
            <a:pPr indent="0" marL="0">
              <a:buNone/>
            </a:pP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void pokazInformacje() { /* wypisuje pola */ }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void zmienCene(double nowaCena) { /* sprawdza i zmienia cenę */ }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void sprzedaj(int ile) { /* zmniejsza ilość */ }</a:t>
            </a:r>
            <a:endParaRPr lang="en-US" sz="1090" dirty="0"/>
          </a:p>
          <a:p>
            <a:pPr indent="0" marL="0">
              <a:buNone/>
            </a:pPr>
            <a:r>
              <a:rPr lang="en-US" sz="109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};</a:t>
            </a:r>
            <a:endParaRPr lang="en-US" sz="1090" dirty="0"/>
          </a:p>
        </p:txBody>
      </p:sp>
      <p:sp>
        <p:nvSpPr>
          <p:cNvPr id="9" name="Shape 7"/>
          <p:cNvSpPr/>
          <p:nvPr/>
        </p:nvSpPr>
        <p:spPr>
          <a:xfrm>
            <a:off x="7818120" y="960120"/>
            <a:ext cx="3246120" cy="594360"/>
          </a:xfrm>
          <a:prstGeom prst="roundRect">
            <a:avLst>
              <a:gd name="adj" fmla="val 12308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982712" y="1078992"/>
            <a:ext cx="2916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E2A44"/>
                </a:solidFill>
              </a:rPr>
              <a:t>Ten slajd jest mapą klasy: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8001000" y="1828800"/>
            <a:ext cx="2926080" cy="3154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u góry dane: pola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niżej konstruktor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na końcu zachowania: metody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wszystko dotyczy jednego pojęcia: Produkt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7818120" y="5074920"/>
            <a:ext cx="3246120" cy="640080"/>
          </a:xfrm>
          <a:prstGeom prst="roundRect">
            <a:avLst>
              <a:gd name="adj" fmla="val 11429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982712" y="5193792"/>
            <a:ext cx="29169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Dobra klasa opisuje jedną rzecz i nie miesza zbyt wielu tematów naraz.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Błąd początkujących: za dużo pól publicznych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005840"/>
            <a:ext cx="6629400" cy="4343400"/>
          </a:xfrm>
          <a:prstGeom prst="roundRect">
            <a:avLst>
              <a:gd name="adj" fmla="val 1684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152144"/>
            <a:ext cx="6263640" cy="4050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class Produkt {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public: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string nazwa;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double cena;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int ilosc;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};</a:t>
            </a:r>
            <a:endParaRPr lang="en-US" sz="1180" dirty="0"/>
          </a:p>
          <a:p>
            <a:pPr indent="0" marL="0">
              <a:buNone/>
            </a:pP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Produkt p;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p.cena = -100;      // program pozwoli, ale logika jest zła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p.ilosc = -5;       // stan magazynu też robi się bez sensu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7726680" y="1097280"/>
            <a:ext cx="3154680" cy="594360"/>
          </a:xfrm>
          <a:prstGeom prst="roundRect">
            <a:avLst>
              <a:gd name="adj" fmla="val 12308"/>
            </a:avLst>
          </a:prstGeom>
          <a:solidFill>
            <a:srgbClr val="FEE2E2"/>
          </a:solidFill>
          <a:ln w="12700">
            <a:solidFill>
              <a:srgbClr val="FCA5A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91272" y="1216152"/>
            <a:ext cx="282549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Co jest problemem?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7909560" y="1920240"/>
            <a:ext cx="283464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każdy może zmienić pola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brak kontroli wartości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obiekt może mieć nielogiczny stan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później trudniej znaleźć błąd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914400" y="5596128"/>
            <a:ext cx="10058400" cy="566928"/>
          </a:xfrm>
          <a:prstGeom prst="roundRect">
            <a:avLst>
              <a:gd name="adj" fmla="val 12903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78992" y="5715000"/>
            <a:ext cx="97292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Wniosek: pola zwykle dajemy private, a zmiany robimy metodami.</a:t>
            </a:r>
            <a:endParaRPr lang="en-US" sz="2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Minićwiczenie 1: zaprojektuj klasę z opisu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594360"/>
          </a:xfrm>
          <a:prstGeom prst="roundRect">
            <a:avLst>
              <a:gd name="adj" fmla="val 12308"/>
            </a:avLst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Opis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777240" y="1783080"/>
            <a:ext cx="10652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901952"/>
            <a:ext cx="10323576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„Biblioteka przechowuje książkę. Książka ma tytuł, autora i informację, czy jest wypożyczona. Można ją wypożyczyć, oddać i wyświetlić jej dane.”</a:t>
            </a:r>
            <a:endParaRPr lang="en-US" sz="2300" dirty="0"/>
          </a:p>
        </p:txBody>
      </p:sp>
      <p:sp>
        <p:nvSpPr>
          <p:cNvPr id="11" name="Shape 9"/>
          <p:cNvSpPr/>
          <p:nvPr/>
        </p:nvSpPr>
        <p:spPr>
          <a:xfrm>
            <a:off x="914400" y="3429000"/>
            <a:ext cx="2286000" cy="640080"/>
          </a:xfrm>
          <a:prstGeom prst="roundRect">
            <a:avLst>
              <a:gd name="adj" fmla="val 11429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3547872"/>
            <a:ext cx="195681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A44"/>
                </a:solidFill>
              </a:rPr>
              <a:t>Uzupełnij: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3566160" y="3429000"/>
            <a:ext cx="219456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30752" y="3547872"/>
            <a:ext cx="18653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Klasa: ________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080760" y="3429000"/>
            <a:ext cx="219456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45352" y="3547872"/>
            <a:ext cx="18653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Pola: ________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8595360" y="3429000"/>
            <a:ext cx="237744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59952" y="3547872"/>
            <a:ext cx="204825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Metody: ________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1097280" y="5166360"/>
            <a:ext cx="9875520" cy="685800"/>
          </a:xfrm>
          <a:prstGeom prst="roundRect">
            <a:avLst>
              <a:gd name="adj" fmla="val 10667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61872" y="5285232"/>
            <a:ext cx="954633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Dla wzrokowców: podkreśl w opisie rzeczowniki i czasowniki innymi kolorami.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Odpowiedź do minićwiczenia: Książka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822960" y="1097280"/>
            <a:ext cx="2377440" cy="594360"/>
          </a:xfrm>
          <a:prstGeom prst="roundRect">
            <a:avLst>
              <a:gd name="adj" fmla="val 12308"/>
            </a:avLst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1216152"/>
            <a:ext cx="204825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Klasa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822960" y="1874520"/>
            <a:ext cx="237744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93392"/>
            <a:ext cx="20482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Ksiazka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3657600" y="1097280"/>
            <a:ext cx="3017520" cy="594360"/>
          </a:xfrm>
          <a:prstGeom prst="roundRect">
            <a:avLst>
              <a:gd name="adj" fmla="val 12308"/>
            </a:avLst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22192" y="1216152"/>
            <a:ext cx="26883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Pola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3657600" y="1874520"/>
            <a:ext cx="3017520" cy="1143000"/>
          </a:xfrm>
          <a:prstGeom prst="roundRect">
            <a:avLst>
              <a:gd name="adj" fmla="val 6400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22192" y="1993392"/>
            <a:ext cx="268833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tytul : string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autor : string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wypozyczona : bool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7269480" y="1097280"/>
            <a:ext cx="3429000" cy="594360"/>
          </a:xfrm>
          <a:prstGeom prst="roundRect">
            <a:avLst>
              <a:gd name="adj" fmla="val 12308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1216152"/>
            <a:ext cx="30998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Metody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7269480" y="1874520"/>
            <a:ext cx="3429000" cy="1143000"/>
          </a:xfrm>
          <a:prstGeom prst="roundRect">
            <a:avLst>
              <a:gd name="adj" fmla="val 6400"/>
            </a:avLst>
          </a:prstGeom>
          <a:solidFill>
            <a:srgbClr val="F3E8FF"/>
          </a:solidFill>
          <a:ln w="12700">
            <a:solidFill>
              <a:srgbClr val="C4B5F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34072" y="1993392"/>
            <a:ext cx="309981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wypozycz()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oddaj()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pokazInformacje()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914400" y="3703320"/>
            <a:ext cx="9966960" cy="2011680"/>
          </a:xfrm>
          <a:prstGeom prst="roundRect">
            <a:avLst>
              <a:gd name="adj" fmla="val 3636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97280" y="3849624"/>
            <a:ext cx="960120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class Ksiazka {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private: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string tytul;        // tytuł książki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string autor;        // autor książki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bool wypozyczona;    // true = wypożyczona, false = dostępna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public: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konstruktor i metody dopiszemy według projektu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};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Minićwiczenie 2: znajdź brakujące elementy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914400"/>
            <a:ext cx="6629400" cy="5120640"/>
          </a:xfrm>
          <a:prstGeom prst="roundRect">
            <a:avLst>
              <a:gd name="adj" fmla="val 1429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060704"/>
            <a:ext cx="6263640" cy="4828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class Bilet {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private: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string trasa;      // np. Poznan - Warszawa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double cena;       // cena biletu</a:t>
            </a:r>
            <a:endParaRPr lang="en-US" sz="1140" dirty="0"/>
          </a:p>
          <a:p>
            <a:pPr indent="0" marL="0">
              <a:buNone/>
            </a:pP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public: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Bilet(string t, double c) {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trasa = t;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cena = c;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}</a:t>
            </a:r>
            <a:endParaRPr lang="en-US" sz="1140" dirty="0"/>
          </a:p>
          <a:p>
            <a:pPr indent="0" marL="0">
              <a:buNone/>
            </a:pP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BRAK: metoda pokazInformacje()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// BRAK: metoda zmienCene(double nowaCena)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};</a:t>
            </a:r>
            <a:endParaRPr lang="en-US" sz="1140" dirty="0"/>
          </a:p>
        </p:txBody>
      </p:sp>
      <p:sp>
        <p:nvSpPr>
          <p:cNvPr id="9" name="Shape 7"/>
          <p:cNvSpPr/>
          <p:nvPr/>
        </p:nvSpPr>
        <p:spPr>
          <a:xfrm>
            <a:off x="7726680" y="960120"/>
            <a:ext cx="3154680" cy="594360"/>
          </a:xfrm>
          <a:prstGeom prst="roundRect">
            <a:avLst>
              <a:gd name="adj" fmla="val 12308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91272" y="1078992"/>
            <a:ext cx="282549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E2A44"/>
                </a:solidFill>
              </a:rPr>
              <a:t>Pytania do klasy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7909560" y="1828800"/>
            <a:ext cx="283464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Jakie pola ma Bilet?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Co robi konstruktor?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Jaką metodę dopisalibyście jako pierwszą?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111827"/>
                </a:solidFill>
              </a:rPr>
              <a:t>Gdzie dodać walidację ceny?</a:t>
            </a:r>
            <a:endParaRPr 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Checklista projektowania klasy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685800"/>
          </a:xfrm>
          <a:prstGeom prst="roundRect">
            <a:avLst>
              <a:gd name="adj" fmla="val 10667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E2A44"/>
                </a:solidFill>
              </a:rPr>
              <a:t>Przed napisaniem kodu odpowiedz na 6 pytań: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960120" y="196596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24712" y="2084832"/>
            <a:ext cx="4425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1. Jaką rzecz opisuję?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217920" y="196596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82512" y="2084832"/>
            <a:ext cx="4425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2. Jak będzie nazywać się klasa?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960120" y="297180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24712" y="3090672"/>
            <a:ext cx="4425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3. Jakie dane musi pamiętać obiekt?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217920" y="297180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82512" y="3090672"/>
            <a:ext cx="4425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4. Jakie czynności ma wykonywać obiekt?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960120" y="397764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24712" y="4096512"/>
            <a:ext cx="4425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5. Jakie wartości trzeba ustawić na starcie?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217920" y="3977640"/>
            <a:ext cx="475488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82512" y="4096512"/>
            <a:ext cx="4425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6. Jakich błędnych wartości trzeba zabronić?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1097280" y="5486400"/>
            <a:ext cx="9875520" cy="658368"/>
          </a:xfrm>
          <a:prstGeom prst="roundRect">
            <a:avLst>
              <a:gd name="adj" fmla="val 11111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61872" y="5605272"/>
            <a:ext cx="95463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Ta checklista chroni przed pisaniem kodu „na pałę”. Najpierw plan, potem C++.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Cel lekcji — co uczeń ma umieć po zajęciach?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786384"/>
          </a:xfrm>
          <a:prstGeom prst="roundRect">
            <a:avLst>
              <a:gd name="adj" fmla="val 9302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E2A44"/>
                </a:solidFill>
              </a:rPr>
              <a:t>Dzisiaj nie zaczynamy od kodu. Najpierw uczymy się czytać wymagania i zamieniać je na projekt klasy.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868680" y="2103120"/>
            <a:ext cx="3108960" cy="594360"/>
          </a:xfrm>
          <a:prstGeom prst="roundRect">
            <a:avLst>
              <a:gd name="adj" fmla="val 12308"/>
            </a:avLst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2" y="2221992"/>
            <a:ext cx="27797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Po lekcji uczeń potrafi: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51560" y="2880360"/>
            <a:ext cx="480060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odnaleźć rzecz, którą warto opisać klasą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wskazać pola, czyli dane obiektu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wskazać metody, czyli czynności obiektu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dobrać konstruktor do wartości startowych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przeczytać prosty kod klasy z komentarzami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537960" y="2103120"/>
            <a:ext cx="3291840" cy="594360"/>
          </a:xfrm>
          <a:prstGeom prst="roundRect">
            <a:avLst>
              <a:gd name="adj" fmla="val 12308"/>
            </a:avLst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02552" y="2221992"/>
            <a:ext cx="296265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Sposób pracy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720840" y="2880360"/>
            <a:ext cx="365760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opis problemu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tabela: pola i metody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schemat klasy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kod z komentarzami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pytania kontrolne</a:t>
            </a:r>
            <a:endParaRPr lang="en-US" sz="2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Podsumowanie i wyjściówka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20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685800"/>
          </a:xfrm>
          <a:prstGeom prst="roundRect">
            <a:avLst>
              <a:gd name="adj" fmla="val 10667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E2A44"/>
                </a:solidFill>
              </a:rPr>
              <a:t>Dzisiaj zrobiliśmy najważniejszy krok: z opisu problemu powstał projekt klasy.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914400" y="1965960"/>
            <a:ext cx="4480560" cy="594360"/>
          </a:xfrm>
          <a:prstGeom prst="roundRect">
            <a:avLst>
              <a:gd name="adj" fmla="val 12308"/>
            </a:avLst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78992" y="2084832"/>
            <a:ext cx="41513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Zapamiętaj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97280" y="2743200"/>
            <a:ext cx="411480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klasa opisuje jedną rzecz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pola przechowują dane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metody wykonują czynności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konstruktor ustawia start</a:t>
            </a:r>
            <a:endParaRPr lang="en-US" sz="2100" dirty="0"/>
          </a:p>
          <a:p>
            <a:pPr marL="177800" indent="-177800">
              <a:buSzPct val="100000"/>
              <a:buChar char="•"/>
            </a:pPr>
            <a:r>
              <a:rPr lang="en-US" sz="2100" dirty="0">
                <a:solidFill>
                  <a:srgbClr val="111827"/>
                </a:solidFill>
              </a:rPr>
              <a:t>private + metody pomagają chronić dane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217920" y="1965960"/>
            <a:ext cx="4343400" cy="594360"/>
          </a:xfrm>
          <a:prstGeom prst="roundRect">
            <a:avLst>
              <a:gd name="adj" fmla="val 12308"/>
            </a:avLst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82512" y="2084832"/>
            <a:ext cx="40142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Wyjściówka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6217920" y="2743200"/>
            <a:ext cx="43434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82512" y="2862072"/>
            <a:ext cx="4014216" cy="1453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Wymyśl klasę „Zamowienie”.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Wypisz 3 pola i 2 metody.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Nie pisz pełnego kodu — tylko projekt.</a:t>
            </a:r>
            <a:endParaRPr lang="en-US" sz="2300" dirty="0"/>
          </a:p>
        </p:txBody>
      </p:sp>
      <p:sp>
        <p:nvSpPr>
          <p:cNvPr id="16" name="Shape 14"/>
          <p:cNvSpPr/>
          <p:nvPr/>
        </p:nvSpPr>
        <p:spPr>
          <a:xfrm>
            <a:off x="6217920" y="4983480"/>
            <a:ext cx="4343400" cy="658368"/>
          </a:xfrm>
          <a:prstGeom prst="roundRect">
            <a:avLst>
              <a:gd name="adj" fmla="val 11111"/>
            </a:avLst>
          </a:prstGeom>
          <a:solidFill>
            <a:srgbClr val="F3E8FF"/>
          </a:solidFill>
          <a:ln w="12700">
            <a:solidFill>
              <a:srgbClr val="C4B5F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82512" y="5102352"/>
            <a:ext cx="401421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Następna lekcja: konstruktory i inicjalizacja obiektów.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Od opisu do klasy — mapa myślenia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28016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1399032"/>
            <a:ext cx="172821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Opis z życia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2926080" y="1527048"/>
            <a:ext cx="438912" cy="411480"/>
          </a:xfrm>
          <a:prstGeom prst="chevron">
            <a:avLst/>
          </a:prstGeom>
          <a:solidFill>
            <a:srgbClr val="2F80ED">
              <a:alpha val="95000"/>
            </a:srgbClr>
          </a:solidFill>
          <a:ln w="12700">
            <a:solidFill>
              <a:srgbClr val="2F80ED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11880" y="128016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1399032"/>
            <a:ext cx="172821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A44"/>
                </a:solidFill>
              </a:rPr>
              <a:t>Rzecz / obiekt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5852160" y="1527048"/>
            <a:ext cx="438912" cy="411480"/>
          </a:xfrm>
          <a:prstGeom prst="chevron">
            <a:avLst/>
          </a:prstGeom>
          <a:solidFill>
            <a:srgbClr val="2F80ED">
              <a:alpha val="95000"/>
            </a:srgbClr>
          </a:solidFill>
          <a:ln w="12700">
            <a:solidFill>
              <a:srgbClr val="2F80ED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37960" y="128016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02552" y="1399032"/>
            <a:ext cx="172821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Dane = pola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8778240" y="1527048"/>
            <a:ext cx="438912" cy="411480"/>
          </a:xfrm>
          <a:prstGeom prst="chevron">
            <a:avLst/>
          </a:prstGeom>
          <a:solidFill>
            <a:srgbClr val="2F80ED">
              <a:alpha val="95000"/>
            </a:srgbClr>
          </a:solidFill>
          <a:ln w="12700">
            <a:solidFill>
              <a:srgbClr val="2F80ED">
                <a:alpha val="9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464040" y="128016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F3E8FF"/>
          </a:solidFill>
          <a:ln w="12700">
            <a:solidFill>
              <a:srgbClr val="C4B5F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28632" y="1399032"/>
            <a:ext cx="172821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Czynności = metody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822960" y="3063240"/>
            <a:ext cx="3017520" cy="594360"/>
          </a:xfrm>
          <a:prstGeom prst="roundRect">
            <a:avLst>
              <a:gd name="adj" fmla="val 12308"/>
            </a:avLst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3182112"/>
            <a:ext cx="26883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Przykład wymagania: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822960" y="3840480"/>
            <a:ext cx="1028700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7552" y="3959352"/>
            <a:ext cx="995781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„System przechowuje informacje o produkcie: nazwę, cenę i liczbę sztuk. Produkt można przecenić oraz wyświetlić jego dane.”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1097280" y="5486400"/>
            <a:ext cx="9738360" cy="594360"/>
          </a:xfrm>
          <a:prstGeom prst="roundRect">
            <a:avLst>
              <a:gd name="adj" fmla="val 12308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61872" y="5605272"/>
            <a:ext cx="94091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A44"/>
                </a:solidFill>
              </a:rPr>
              <a:t>Wniosek: prawdopodobna klasa to Produkt, pola to nazwa/cena/ilość, a metody to przecenienie i pokazanie danych.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Jak czytać wymagania? Kolory pomagają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31520" y="914400"/>
            <a:ext cx="10789920" cy="594360"/>
          </a:xfrm>
          <a:prstGeom prst="roundRect">
            <a:avLst>
              <a:gd name="adj" fmla="val 12308"/>
            </a:avLst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033272"/>
            <a:ext cx="104607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Wymaganie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731520" y="1737360"/>
            <a:ext cx="107899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1856232"/>
            <a:ext cx="1046073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„Uczeń ma imię, nazwisko i liczbę punktów. Można dodać punkty, sprawdzić wynik oraz wyświetlić informację o uczniu.”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914400" y="3383280"/>
            <a:ext cx="2286000" cy="1188720"/>
          </a:xfrm>
          <a:prstGeom prst="roundRect">
            <a:avLst>
              <a:gd name="adj" fmla="val 6154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3502152"/>
            <a:ext cx="195681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E2A44"/>
                </a:solidFill>
              </a:rPr>
              <a:t>RZECZ / KLASA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1E2A44"/>
                </a:solidFill>
              </a:rPr>
              <a:t>Uczeń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3657600" y="3383280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22192" y="3502152"/>
            <a:ext cx="250545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DANE / POLA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imię, nazwisko, punkty</a:t>
            </a:r>
            <a:endParaRPr lang="en-US" sz="2100" dirty="0"/>
          </a:p>
        </p:txBody>
      </p:sp>
      <p:sp>
        <p:nvSpPr>
          <p:cNvPr id="15" name="Shape 13"/>
          <p:cNvSpPr/>
          <p:nvPr/>
        </p:nvSpPr>
        <p:spPr>
          <a:xfrm>
            <a:off x="6949440" y="3383280"/>
            <a:ext cx="3291840" cy="1188720"/>
          </a:xfrm>
          <a:prstGeom prst="roundRect">
            <a:avLst>
              <a:gd name="adj" fmla="val 6154"/>
            </a:avLst>
          </a:prstGeom>
          <a:solidFill>
            <a:srgbClr val="F3E8FF"/>
          </a:solidFill>
          <a:ln w="12700">
            <a:solidFill>
              <a:srgbClr val="C4B5F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14032" y="3502152"/>
            <a:ext cx="296265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CZYNNOŚCI / METODY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dodaj, sprawdź, wyświetl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914400" y="5349240"/>
            <a:ext cx="10104120" cy="658368"/>
          </a:xfrm>
          <a:prstGeom prst="roundRect">
            <a:avLst>
              <a:gd name="adj" fmla="val 11111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78992" y="5468112"/>
            <a:ext cx="97749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Pytanie kontrolne: które słowa w opisie zwykle podpowiadają pola, a które metody?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Reguła 1: rzeczownik często staje się klasą albo polem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685800"/>
          </a:xfrm>
          <a:prstGeom prst="roundRect">
            <a:avLst>
              <a:gd name="adj" fmla="val 10667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E2A44"/>
                </a:solidFill>
              </a:rPr>
              <a:t>Rzeczowniki odpowiadają na pytanie: „co to jest?”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914400" y="2057400"/>
            <a:ext cx="3291840" cy="594360"/>
          </a:xfrm>
          <a:prstGeom prst="roundRect">
            <a:avLst>
              <a:gd name="adj" fmla="val 12308"/>
            </a:avLst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78992" y="2176272"/>
            <a:ext cx="296265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Może być klasą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914400" y="2834640"/>
            <a:ext cx="329184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2953512"/>
            <a:ext cx="2962656" cy="1773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Produkt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Uczeń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Samochód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Konto</a:t>
            </a:r>
            <a:endParaRPr lang="en-US" sz="2500" dirty="0"/>
          </a:p>
        </p:txBody>
      </p:sp>
      <p:sp>
        <p:nvSpPr>
          <p:cNvPr id="13" name="Shape 11"/>
          <p:cNvSpPr/>
          <p:nvPr/>
        </p:nvSpPr>
        <p:spPr>
          <a:xfrm>
            <a:off x="4572000" y="2057400"/>
            <a:ext cx="3291840" cy="594360"/>
          </a:xfrm>
          <a:prstGeom prst="roundRect">
            <a:avLst>
              <a:gd name="adj" fmla="val 12308"/>
            </a:avLst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36592" y="2176272"/>
            <a:ext cx="296265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Może być polem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4572000" y="2834640"/>
            <a:ext cx="329184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36592" y="2953512"/>
            <a:ext cx="2962656" cy="1773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nazwa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cena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wiek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11827"/>
                </a:solidFill>
              </a:rPr>
              <a:t>saldo</a:t>
            </a:r>
            <a:endParaRPr lang="en-US" sz="2500" dirty="0"/>
          </a:p>
        </p:txBody>
      </p:sp>
      <p:sp>
        <p:nvSpPr>
          <p:cNvPr id="17" name="Shape 15"/>
          <p:cNvSpPr/>
          <p:nvPr/>
        </p:nvSpPr>
        <p:spPr>
          <a:xfrm>
            <a:off x="8229600" y="2057400"/>
            <a:ext cx="2651760" cy="594360"/>
          </a:xfrm>
          <a:prstGeom prst="roundRect">
            <a:avLst>
              <a:gd name="adj" fmla="val 12308"/>
            </a:avLst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94192" y="2176272"/>
            <a:ext cx="23225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11827"/>
                </a:solidFill>
              </a:rPr>
              <a:t>Uwaga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8229600" y="2834640"/>
            <a:ext cx="2651760" cy="2011680"/>
          </a:xfrm>
          <a:prstGeom prst="roundRect">
            <a:avLst>
              <a:gd name="adj" fmla="val 3636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94192" y="2953512"/>
            <a:ext cx="2322576" cy="1773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827"/>
                </a:solidFill>
              </a:rPr>
              <a:t>Nie każdy rzeczownik musi trafić do kodu. Wybieramy tylko te dane, które są potrzebne w zadaniu.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Reguła 2: czasownik często staje się metodą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685800"/>
          </a:xfrm>
          <a:prstGeom prst="roundRect">
            <a:avLst>
              <a:gd name="adj" fmla="val 10667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Czasowniki odpowiadają na pytanie: „co obiekt robi?” albo „co można z nim zrobić?”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868680" y="2057400"/>
            <a:ext cx="2926080" cy="594360"/>
          </a:xfrm>
          <a:prstGeom prst="roundRect">
            <a:avLst>
              <a:gd name="adj" fmla="val 12308"/>
            </a:avLst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2" y="2176272"/>
            <a:ext cx="259689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Opis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868680" y="283464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" y="2953512"/>
            <a:ext cx="259689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„Konto można zasilić, wypłacić środki i pokazać saldo.”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4526280" y="2057400"/>
            <a:ext cx="2926080" cy="594360"/>
          </a:xfrm>
          <a:prstGeom prst="roundRect">
            <a:avLst>
              <a:gd name="adj" fmla="val 12308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90872" y="2176272"/>
            <a:ext cx="259689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Metody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4526280" y="283464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F3E8FF"/>
          </a:solidFill>
          <a:ln w="12700">
            <a:solidFill>
              <a:srgbClr val="C4B5F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90872" y="2953512"/>
            <a:ext cx="259689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wplac()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wyplac()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pokazSaldo()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8183880" y="2057400"/>
            <a:ext cx="2743200" cy="594360"/>
          </a:xfrm>
          <a:prstGeom prst="roundRect">
            <a:avLst>
              <a:gd name="adj" fmla="val 12308"/>
            </a:avLst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48472" y="2176272"/>
            <a:ext cx="24140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Wniosek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8183880" y="2834640"/>
            <a:ext cx="2743200" cy="1554480"/>
          </a:xfrm>
          <a:prstGeom prst="roundRect">
            <a:avLst>
              <a:gd name="adj" fmla="val 4706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48472" y="2953512"/>
            <a:ext cx="241401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Metoda powinna mieć nazwę zaczynającą się od czasownika, np. dodajPunkty(), zmienCene(), pokazDane().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Przykład A: wymagania dla klasy Produkt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594360"/>
          </a:xfrm>
          <a:prstGeom prst="roundRect">
            <a:avLst>
              <a:gd name="adj" fmla="val 12308"/>
            </a:avLst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Wymagania od „klienta”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777240" y="1783080"/>
            <a:ext cx="106527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901952"/>
            <a:ext cx="1032357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„W sklepie potrzebujemy przechowywać produkt. Produkt ma nazwę, cenę i liczbę sztuk w magazynie. Program powinien umieć wyświetlić produkt, zmienić cenę i sprzedać kilka sztuk.”</a:t>
            </a:r>
            <a:endParaRPr lang="en-US" sz="2300" dirty="0"/>
          </a:p>
        </p:txBody>
      </p:sp>
      <p:sp>
        <p:nvSpPr>
          <p:cNvPr id="11" name="Shape 9"/>
          <p:cNvSpPr/>
          <p:nvPr/>
        </p:nvSpPr>
        <p:spPr>
          <a:xfrm>
            <a:off x="868680" y="3657600"/>
            <a:ext cx="2194560" cy="960120"/>
          </a:xfrm>
          <a:prstGeom prst="roundRect">
            <a:avLst>
              <a:gd name="adj" fmla="val 7619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" y="3776472"/>
            <a:ext cx="186537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E2A44"/>
                </a:solidFill>
              </a:rPr>
              <a:t>Klasa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868680" y="4800600"/>
            <a:ext cx="21945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33272" y="4919472"/>
            <a:ext cx="18653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11827"/>
                </a:solidFill>
              </a:rPr>
              <a:t>Produkt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3749040" y="3657600"/>
            <a:ext cx="2743200" cy="960120"/>
          </a:xfrm>
          <a:prstGeom prst="roundRect">
            <a:avLst>
              <a:gd name="adj" fmla="val 7619"/>
            </a:avLst>
          </a:prstGeom>
          <a:solidFill>
            <a:srgbClr val="ECFDF3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913632" y="3776472"/>
            <a:ext cx="241401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Pola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3749040" y="4800600"/>
            <a:ext cx="27432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13632" y="4919472"/>
            <a:ext cx="24140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nazwa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cena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ilosc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178040" y="3657600"/>
            <a:ext cx="3474720" cy="960120"/>
          </a:xfrm>
          <a:prstGeom prst="roundRect">
            <a:avLst>
              <a:gd name="adj" fmla="val 7619"/>
            </a:avLst>
          </a:prstGeom>
          <a:solidFill>
            <a:srgbClr val="F3E8FF"/>
          </a:solidFill>
          <a:ln w="12700">
            <a:solidFill>
              <a:srgbClr val="C4B5F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42632" y="3776472"/>
            <a:ext cx="3145536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11827"/>
                </a:solidFill>
              </a:rPr>
              <a:t>Metody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7178040" y="4800600"/>
            <a:ext cx="347472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42632" y="4919472"/>
            <a:ext cx="31455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11827"/>
                </a:solidFill>
              </a:rPr>
              <a:t>pokazInformacje()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11827"/>
                </a:solidFill>
              </a:rPr>
              <a:t>zmienCene()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11827"/>
                </a:solidFill>
              </a:rPr>
              <a:t>sprzedaj()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Tabela projektu klasy Produkt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960120"/>
            <a:ext cx="10652760" cy="658368"/>
          </a:xfrm>
          <a:prstGeom prst="roundRect">
            <a:avLst>
              <a:gd name="adj" fmla="val 11111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078992"/>
            <a:ext cx="1032357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E2A44"/>
                </a:solidFill>
              </a:rPr>
              <a:t>Zanim powstanie kod, robimy prostą tabelę projektu.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685800" y="1965960"/>
            <a:ext cx="1417320" cy="530352"/>
          </a:xfrm>
          <a:prstGeom prst="rect">
            <a:avLst/>
          </a:prstGeom>
          <a:solidFill>
            <a:srgbClr val="0F172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0664" y="2075688"/>
            <a:ext cx="1307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Element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240280" y="1965960"/>
            <a:ext cx="1783080" cy="530352"/>
          </a:xfrm>
          <a:prstGeom prst="rect">
            <a:avLst/>
          </a:prstGeom>
          <a:solidFill>
            <a:srgbClr val="0F172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95144" y="2075688"/>
            <a:ext cx="1673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Nazwa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206240" y="1965960"/>
            <a:ext cx="2743200" cy="530352"/>
          </a:xfrm>
          <a:prstGeom prst="rect">
            <a:avLst/>
          </a:prstGeom>
          <a:solidFill>
            <a:srgbClr val="0F172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61104" y="2075688"/>
            <a:ext cx="2633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Typ / opis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32320" y="1965960"/>
            <a:ext cx="3931920" cy="530352"/>
          </a:xfrm>
          <a:prstGeom prst="rect">
            <a:avLst/>
          </a:prstGeom>
          <a:solidFill>
            <a:srgbClr val="0F172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87184" y="2075688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Dlaczego?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85800" y="2496312"/>
            <a:ext cx="14173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0664" y="2606040"/>
            <a:ext cx="1307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pole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2240280" y="2496312"/>
            <a:ext cx="17830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95144" y="2606040"/>
            <a:ext cx="1673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nazwa</a:t>
            </a:r>
            <a:endParaRPr lang="en-US" sz="1220" dirty="0"/>
          </a:p>
        </p:txBody>
      </p:sp>
      <p:sp>
        <p:nvSpPr>
          <p:cNvPr id="21" name="Shape 19"/>
          <p:cNvSpPr/>
          <p:nvPr/>
        </p:nvSpPr>
        <p:spPr>
          <a:xfrm>
            <a:off x="4206240" y="2496312"/>
            <a:ext cx="27432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61104" y="2606040"/>
            <a:ext cx="2633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string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7132320" y="2496312"/>
            <a:ext cx="39319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87184" y="2606040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tekstowa nazwa produktu</a:t>
            </a:r>
            <a:endParaRPr lang="en-US" sz="1220" dirty="0"/>
          </a:p>
        </p:txBody>
      </p:sp>
      <p:sp>
        <p:nvSpPr>
          <p:cNvPr id="25" name="Shape 23"/>
          <p:cNvSpPr/>
          <p:nvPr/>
        </p:nvSpPr>
        <p:spPr>
          <a:xfrm>
            <a:off x="685800" y="3026664"/>
            <a:ext cx="141732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0664" y="3136392"/>
            <a:ext cx="1307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pole</a:t>
            </a:r>
            <a:endParaRPr lang="en-US" sz="1220" dirty="0"/>
          </a:p>
        </p:txBody>
      </p:sp>
      <p:sp>
        <p:nvSpPr>
          <p:cNvPr id="27" name="Shape 25"/>
          <p:cNvSpPr/>
          <p:nvPr/>
        </p:nvSpPr>
        <p:spPr>
          <a:xfrm>
            <a:off x="2240280" y="3026664"/>
            <a:ext cx="178308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295144" y="3136392"/>
            <a:ext cx="1673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cena</a:t>
            </a:r>
            <a:endParaRPr lang="en-US" sz="1220" dirty="0"/>
          </a:p>
        </p:txBody>
      </p:sp>
      <p:sp>
        <p:nvSpPr>
          <p:cNvPr id="29" name="Shape 27"/>
          <p:cNvSpPr/>
          <p:nvPr/>
        </p:nvSpPr>
        <p:spPr>
          <a:xfrm>
            <a:off x="4206240" y="3026664"/>
            <a:ext cx="274320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61104" y="3136392"/>
            <a:ext cx="2633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double</a:t>
            </a:r>
            <a:endParaRPr lang="en-US" sz="1220" dirty="0"/>
          </a:p>
        </p:txBody>
      </p:sp>
      <p:sp>
        <p:nvSpPr>
          <p:cNvPr id="31" name="Shape 29"/>
          <p:cNvSpPr/>
          <p:nvPr/>
        </p:nvSpPr>
        <p:spPr>
          <a:xfrm>
            <a:off x="7132320" y="3026664"/>
            <a:ext cx="393192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187184" y="3136392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cena może mieć grosze</a:t>
            </a:r>
            <a:endParaRPr lang="en-US" sz="1220" dirty="0"/>
          </a:p>
        </p:txBody>
      </p:sp>
      <p:sp>
        <p:nvSpPr>
          <p:cNvPr id="33" name="Shape 31"/>
          <p:cNvSpPr/>
          <p:nvPr/>
        </p:nvSpPr>
        <p:spPr>
          <a:xfrm>
            <a:off x="685800" y="3557016"/>
            <a:ext cx="14173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40664" y="3666744"/>
            <a:ext cx="1307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pole</a:t>
            </a:r>
            <a:endParaRPr lang="en-US" sz="1220" dirty="0"/>
          </a:p>
        </p:txBody>
      </p:sp>
      <p:sp>
        <p:nvSpPr>
          <p:cNvPr id="35" name="Shape 33"/>
          <p:cNvSpPr/>
          <p:nvPr/>
        </p:nvSpPr>
        <p:spPr>
          <a:xfrm>
            <a:off x="2240280" y="3557016"/>
            <a:ext cx="17830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295144" y="3666744"/>
            <a:ext cx="1673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ilosc</a:t>
            </a:r>
            <a:endParaRPr lang="en-US" sz="1220" dirty="0"/>
          </a:p>
        </p:txBody>
      </p:sp>
      <p:sp>
        <p:nvSpPr>
          <p:cNvPr id="37" name="Shape 35"/>
          <p:cNvSpPr/>
          <p:nvPr/>
        </p:nvSpPr>
        <p:spPr>
          <a:xfrm>
            <a:off x="4206240" y="3557016"/>
            <a:ext cx="27432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261104" y="3666744"/>
            <a:ext cx="2633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int</a:t>
            </a:r>
            <a:endParaRPr lang="en-US" sz="1220" dirty="0"/>
          </a:p>
        </p:txBody>
      </p:sp>
      <p:sp>
        <p:nvSpPr>
          <p:cNvPr id="39" name="Shape 37"/>
          <p:cNvSpPr/>
          <p:nvPr/>
        </p:nvSpPr>
        <p:spPr>
          <a:xfrm>
            <a:off x="7132320" y="3557016"/>
            <a:ext cx="39319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87184" y="3666744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liczba sztuk jest całkowita</a:t>
            </a:r>
            <a:endParaRPr lang="en-US" sz="1220" dirty="0"/>
          </a:p>
        </p:txBody>
      </p:sp>
      <p:sp>
        <p:nvSpPr>
          <p:cNvPr id="41" name="Shape 39"/>
          <p:cNvSpPr/>
          <p:nvPr/>
        </p:nvSpPr>
        <p:spPr>
          <a:xfrm>
            <a:off x="685800" y="4087368"/>
            <a:ext cx="141732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0664" y="4197096"/>
            <a:ext cx="1307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metoda</a:t>
            </a:r>
            <a:endParaRPr lang="en-US" sz="1220" dirty="0"/>
          </a:p>
        </p:txBody>
      </p:sp>
      <p:sp>
        <p:nvSpPr>
          <p:cNvPr id="43" name="Shape 41"/>
          <p:cNvSpPr/>
          <p:nvPr/>
        </p:nvSpPr>
        <p:spPr>
          <a:xfrm>
            <a:off x="2240280" y="4087368"/>
            <a:ext cx="178308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295144" y="4197096"/>
            <a:ext cx="1673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zmienCene</a:t>
            </a:r>
            <a:endParaRPr lang="en-US" sz="1220" dirty="0"/>
          </a:p>
        </p:txBody>
      </p:sp>
      <p:sp>
        <p:nvSpPr>
          <p:cNvPr id="45" name="Shape 43"/>
          <p:cNvSpPr/>
          <p:nvPr/>
        </p:nvSpPr>
        <p:spPr>
          <a:xfrm>
            <a:off x="4206240" y="4087368"/>
            <a:ext cx="274320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261104" y="4197096"/>
            <a:ext cx="2633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double nowaCena</a:t>
            </a:r>
            <a:endParaRPr lang="en-US" sz="1220" dirty="0"/>
          </a:p>
        </p:txBody>
      </p:sp>
      <p:sp>
        <p:nvSpPr>
          <p:cNvPr id="47" name="Shape 45"/>
          <p:cNvSpPr/>
          <p:nvPr/>
        </p:nvSpPr>
        <p:spPr>
          <a:xfrm>
            <a:off x="7132320" y="4087368"/>
            <a:ext cx="3931920" cy="530352"/>
          </a:xfrm>
          <a:prstGeom prst="rect">
            <a:avLst/>
          </a:prstGeom>
          <a:solidFill>
            <a:srgbClr val="F3F6FA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187184" y="4197096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zmienia cenę, ale tylko na poprawną</a:t>
            </a:r>
            <a:endParaRPr lang="en-US" sz="1220" dirty="0"/>
          </a:p>
        </p:txBody>
      </p:sp>
      <p:sp>
        <p:nvSpPr>
          <p:cNvPr id="49" name="Shape 47"/>
          <p:cNvSpPr/>
          <p:nvPr/>
        </p:nvSpPr>
        <p:spPr>
          <a:xfrm>
            <a:off x="685800" y="4617720"/>
            <a:ext cx="14173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40664" y="4727448"/>
            <a:ext cx="1307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metoda</a:t>
            </a:r>
            <a:endParaRPr lang="en-US" sz="1220" dirty="0"/>
          </a:p>
        </p:txBody>
      </p:sp>
      <p:sp>
        <p:nvSpPr>
          <p:cNvPr id="51" name="Shape 49"/>
          <p:cNvSpPr/>
          <p:nvPr/>
        </p:nvSpPr>
        <p:spPr>
          <a:xfrm>
            <a:off x="2240280" y="4617720"/>
            <a:ext cx="17830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295144" y="4727448"/>
            <a:ext cx="1673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sprzedaj</a:t>
            </a:r>
            <a:endParaRPr lang="en-US" sz="1220" dirty="0"/>
          </a:p>
        </p:txBody>
      </p:sp>
      <p:sp>
        <p:nvSpPr>
          <p:cNvPr id="53" name="Shape 51"/>
          <p:cNvSpPr/>
          <p:nvPr/>
        </p:nvSpPr>
        <p:spPr>
          <a:xfrm>
            <a:off x="4206240" y="4617720"/>
            <a:ext cx="27432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261104" y="4727448"/>
            <a:ext cx="2633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int ile</a:t>
            </a:r>
            <a:endParaRPr lang="en-US" sz="1220" dirty="0"/>
          </a:p>
        </p:txBody>
      </p:sp>
      <p:sp>
        <p:nvSpPr>
          <p:cNvPr id="55" name="Shape 53"/>
          <p:cNvSpPr/>
          <p:nvPr/>
        </p:nvSpPr>
        <p:spPr>
          <a:xfrm>
            <a:off x="7132320" y="4617720"/>
            <a:ext cx="39319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187184" y="4727448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</a:rPr>
              <a:t>zmniejsza stan magazynu</a:t>
            </a:r>
            <a:endParaRPr lang="en-US" sz="1220" dirty="0"/>
          </a:p>
        </p:txBody>
      </p:sp>
      <p:sp>
        <p:nvSpPr>
          <p:cNvPr id="57" name="Shape 55"/>
          <p:cNvSpPr/>
          <p:nvPr/>
        </p:nvSpPr>
        <p:spPr>
          <a:xfrm>
            <a:off x="1005840" y="5715000"/>
            <a:ext cx="9875520" cy="594360"/>
          </a:xfrm>
          <a:prstGeom prst="roundRect">
            <a:avLst>
              <a:gd name="adj" fmla="val 12308"/>
            </a:avLst>
          </a:prstGeom>
          <a:solidFill>
            <a:srgbClr val="FFF8E1"/>
          </a:solidFill>
          <a:ln w="12700">
            <a:solidFill>
              <a:srgbClr val="F2C94C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170432" y="5833872"/>
            <a:ext cx="95463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11827"/>
                </a:solidFill>
              </a:rPr>
              <a:t>Taka tabela jest jak plan budowy. Kod piszemy dopiero wtedy, gdy wiemy co budujemy.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10195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Kod klasy Produkt — wersja spokojna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84280" y="634593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6419088"/>
            <a:ext cx="3337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Programowanie • kl. 4A/4B/4C dj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94360" y="914400"/>
            <a:ext cx="6949440" cy="5349240"/>
          </a:xfrm>
          <a:prstGeom prst="roundRect">
            <a:avLst>
              <a:gd name="adj" fmla="val 1368"/>
            </a:avLst>
          </a:prstGeom>
          <a:solidFill>
            <a:srgbClr val="0B1020"/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060704"/>
            <a:ext cx="6583680" cy="5056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class Produkt {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private: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string nazwa;      // pole: nazwa produktu, np. "Myszka"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double cena;       // pole: cena jednej sztuki, np. 59.99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int ilosc;         // pole: liczba sztuk w magazynie</a:t>
            </a:r>
            <a:endParaRPr lang="en-US" sz="1130" dirty="0"/>
          </a:p>
          <a:p>
            <a:pPr indent="0" marL="0">
              <a:buNone/>
            </a:pP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public: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Produkt(string n, double c, int i) {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nazwa = n;     // do pola nazwa wpisujemy wartość z parametru n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cena = c;      // do pola cena wpisujemy wartość z parametru c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    ilosc = i;     // do pola ilosc wpisujemy wartość z parametru i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    }</a:t>
            </a:r>
            <a:endParaRPr lang="en-US" sz="1130" dirty="0"/>
          </a:p>
          <a:p>
            <a:pPr indent="0" marL="0">
              <a:buNone/>
            </a:pPr>
            <a:r>
              <a:rPr lang="en-US" sz="1130" dirty="0">
                <a:solidFill>
                  <a:srgbClr val="E5E7EB"/>
                </a:solidFill>
                <a:latin typeface="Cascadia Mono" pitchFamily="34" charset="0"/>
                <a:ea typeface="Cascadia Mono" pitchFamily="34" charset="-122"/>
                <a:cs typeface="Cascadia Mono" pitchFamily="34" charset="-120"/>
              </a:rPr>
              <a:t>};</a:t>
            </a:r>
            <a:endParaRPr lang="en-US" sz="1130" dirty="0"/>
          </a:p>
        </p:txBody>
      </p:sp>
      <p:sp>
        <p:nvSpPr>
          <p:cNvPr id="9" name="Shape 7"/>
          <p:cNvSpPr/>
          <p:nvPr/>
        </p:nvSpPr>
        <p:spPr>
          <a:xfrm>
            <a:off x="7863840" y="960120"/>
            <a:ext cx="3246120" cy="594360"/>
          </a:xfrm>
          <a:prstGeom prst="roundRect">
            <a:avLst>
              <a:gd name="adj" fmla="val 12308"/>
            </a:avLst>
          </a:prstGeom>
          <a:solidFill>
            <a:srgbClr val="EAF4FF"/>
          </a:solidFill>
          <a:ln w="12700">
            <a:solidFill>
              <a:srgbClr val="BBD7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28432" y="1078992"/>
            <a:ext cx="291693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E2A44"/>
                </a:solidFill>
              </a:rPr>
              <a:t>Czytamy linijka po linijce: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8028432" y="1828800"/>
            <a:ext cx="297180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111827"/>
                </a:solidFill>
              </a:rPr>
              <a:t>private: dane są ukryte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111827"/>
                </a:solidFill>
              </a:rPr>
              <a:t>public: konstruktor jest dostępny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111827"/>
                </a:solidFill>
              </a:rPr>
              <a:t>parametry n, c, i przychodzą z zewnątrz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111827"/>
                </a:solidFill>
              </a:rPr>
              <a:t>konstruktor przepisuje parametry do pól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Zespół Szkół Komunikacji w Poznaniu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Projektowanie klasy na podstawie wymagań</dc:title>
  <dc:subject>Lekcja 3 Programowanie 4ABC</dc:subject>
  <dc:creator>Cezary Knast / ChatGPT</dc:creator>
  <cp:lastModifiedBy>Cezary Knast / ChatGPT</cp:lastModifiedBy>
  <cp:revision>1</cp:revision>
  <dcterms:created xsi:type="dcterms:W3CDTF">2026-09-06T16:47:04Z</dcterms:created>
  <dcterms:modified xsi:type="dcterms:W3CDTF">2026-09-06T16:47:04Z</dcterms:modified>
</cp:coreProperties>
</file>