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</a:rPr>
              <a:t>Lekcja 4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640080" y="969264"/>
            <a:ext cx="6949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172033"/>
                </a:solidFill>
              </a:rPr>
              <a:t>Konstruktory i inicjalizacja obiektów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658368" y="1975104"/>
            <a:ext cx="6583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B7280"/>
                </a:solidFill>
              </a:rPr>
              <a:t>Jak powstaje obiekt i skąd bierze swoje pierwsze wartości?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85800" y="2880360"/>
            <a:ext cx="3108960" cy="1051560"/>
          </a:xfrm>
          <a:prstGeom prst="roundRect">
            <a:avLst>
              <a:gd name="adj" fmla="val 6957"/>
            </a:avLst>
          </a:prstGeom>
          <a:solidFill>
            <a:srgbClr val="DBEAFE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0392" y="3008376"/>
            <a:ext cx="2779776" cy="8138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033"/>
                </a:solidFill>
              </a:rPr>
              <a:t>Klasa opisuje plan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172033"/>
                </a:solidFill>
              </a:rPr>
              <a:t>obiektu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4480560" y="2880360"/>
            <a:ext cx="3108960" cy="1051560"/>
          </a:xfrm>
          <a:prstGeom prst="roundRect">
            <a:avLst>
              <a:gd name="adj" fmla="val 6957"/>
            </a:avLst>
          </a:prstGeom>
          <a:solidFill>
            <a:srgbClr val="D1FAE5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45152" y="3008376"/>
            <a:ext cx="2779776" cy="8138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033"/>
                </a:solidFill>
              </a:rPr>
              <a:t>Konstruktor uruchamia się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172033"/>
                </a:solidFill>
              </a:rPr>
              <a:t>przy tworzeniu obiektu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75320" y="2880360"/>
            <a:ext cx="3108960" cy="1051560"/>
          </a:xfrm>
          <a:prstGeom prst="roundRect">
            <a:avLst>
              <a:gd name="adj" fmla="val 6957"/>
            </a:avLst>
          </a:prstGeom>
          <a:solidFill>
            <a:srgbClr val="FEF3C7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439912" y="3008376"/>
            <a:ext cx="2779776" cy="8138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033"/>
                </a:solidFill>
              </a:rPr>
              <a:t>Inicjalizacja ustawia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172033"/>
                </a:solidFill>
              </a:rPr>
              <a:t>wartości początkowe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85800" y="4846320"/>
            <a:ext cx="1088136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11827"/>
                </a:solidFill>
              </a:rPr>
              <a:t>Cel lekcji: uczeń rozumie po co stosuje się konstruktor i potrafi przewidzieć, jakie wartości otrzyma obiekt po utworzeniu.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502920" y="6510528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Programowanie 4ABC • Lekcja 4 • 1/16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7589520" y="6510528"/>
            <a:ext cx="4069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Konstruktory i inicjalizacja obiektów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11155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Tworzenie obiektów z konstruktorem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795528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6B7280"/>
                </a:solidFill>
              </a:rPr>
              <a:t>Jedna klasa, wiele obiektów, różne wartości.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6172200" cy="3977640"/>
          </a:xfrm>
          <a:prstGeom prst="roundRect">
            <a:avLst>
              <a:gd name="adj" fmla="val 1379"/>
            </a:avLst>
          </a:prstGeom>
          <a:solidFill>
            <a:srgbClr val="0B1020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32104" y="1261872"/>
            <a:ext cx="5879592" cy="3739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Samochod s1("Toyota", "Corolla", 2020);</a:t>
            </a:r>
            <a:endParaRPr lang="en-US" sz="1360" dirty="0"/>
          </a:p>
          <a:p>
            <a:pPr indent="0" marL="0">
              <a:buNone/>
            </a:pPr>
            <a:r>
              <a:rPr lang="en-US" sz="136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Samochod s2("Ford", "Focus", 2018);</a:t>
            </a:r>
            <a:endParaRPr lang="en-US" sz="1360" dirty="0"/>
          </a:p>
          <a:p>
            <a:pPr indent="0" marL="0">
              <a:buNone/>
            </a:pPr>
            <a:r>
              <a:rPr lang="en-US" sz="136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Samochod s3("Kia", "Ceed", 2022);</a:t>
            </a:r>
            <a:endParaRPr lang="en-US" sz="1360" dirty="0"/>
          </a:p>
          <a:p>
            <a:pPr indent="0" marL="0">
              <a:buNone/>
            </a:pPr>
            <a:endParaRPr lang="en-US" sz="1360" dirty="0"/>
          </a:p>
          <a:p>
            <a:pPr indent="0" marL="0">
              <a:buNone/>
            </a:pPr>
            <a:r>
              <a:rPr lang="en-US" sz="136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// Każda linia tworzy inny obiekt.</a:t>
            </a:r>
            <a:endParaRPr lang="en-US" sz="1360" dirty="0"/>
          </a:p>
          <a:p>
            <a:pPr indent="0" marL="0">
              <a:buNone/>
            </a:pPr>
            <a:r>
              <a:rPr lang="en-US" sz="136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// Konstruktor uruchamia się osobno dla s1, s2 i s3.</a:t>
            </a:r>
            <a:endParaRPr lang="en-US" sz="1360" dirty="0"/>
          </a:p>
          <a:p>
            <a:pPr indent="0" marL="0">
              <a:buNone/>
            </a:pPr>
            <a:endParaRPr lang="en-US" sz="1360" dirty="0"/>
          </a:p>
          <a:p>
            <a:pPr indent="0" marL="0">
              <a:buNone/>
            </a:pPr>
            <a:r>
              <a:rPr lang="en-US" sz="136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s1.pokaz(); // Toyota Corolla 2020</a:t>
            </a:r>
            <a:endParaRPr lang="en-US" sz="1360" dirty="0"/>
          </a:p>
        </p:txBody>
      </p:sp>
      <p:sp>
        <p:nvSpPr>
          <p:cNvPr id="6" name="Shape 4"/>
          <p:cNvSpPr/>
          <p:nvPr/>
        </p:nvSpPr>
        <p:spPr>
          <a:xfrm>
            <a:off x="7269480" y="1234440"/>
            <a:ext cx="4069080" cy="932688"/>
          </a:xfrm>
          <a:prstGeom prst="roundRect">
            <a:avLst>
              <a:gd name="adj" fmla="val 7843"/>
            </a:avLst>
          </a:prstGeom>
          <a:solidFill>
            <a:srgbClr val="FCE7F3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434072" y="1362456"/>
            <a:ext cx="3739896" cy="6949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DC2626"/>
                </a:solidFill>
              </a:rPr>
              <a:t>To nie są trzy klasy.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7269480" y="2395728"/>
            <a:ext cx="4069080" cy="932688"/>
          </a:xfrm>
          <a:prstGeom prst="roundRect">
            <a:avLst>
              <a:gd name="adj" fmla="val 7843"/>
            </a:avLst>
          </a:prstGeom>
          <a:solidFill>
            <a:srgbClr val="D1FAE5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34072" y="2523744"/>
            <a:ext cx="3739896" cy="6949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59669"/>
                </a:solidFill>
              </a:rPr>
              <a:t>To są trzy obiekty tej samej klasy.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7269480" y="3566160"/>
            <a:ext cx="4069080" cy="932688"/>
          </a:xfrm>
          <a:prstGeom prst="roundRect">
            <a:avLst>
              <a:gd name="adj" fmla="val 7843"/>
            </a:avLst>
          </a:prstGeom>
          <a:solidFill>
            <a:srgbClr val="DBEAFE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434072" y="3694176"/>
            <a:ext cx="3739896" cy="6949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Każdy ma własne wartości pól.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914400" y="571500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72033"/>
                </a:solidFill>
              </a:rPr>
              <a:t>Warto mocno podkreślić uczniom: klasa jest jedna, ale obiektów może być bardzo dużo.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502920" y="6510528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Programowanie 4ABC • Lekcja 4 • 10/16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7589520" y="6510528"/>
            <a:ext cx="4069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Konstruktory i inicjalizacja obiektów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11155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Konstruktor a zwykła metoda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795528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6B7280"/>
                </a:solidFill>
              </a:rPr>
              <a:t>Uczniowie często mylą konstruktor z metodą — ten slajd porządkuje różnicę.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261872"/>
            <a:ext cx="1920240" cy="530352"/>
          </a:xfrm>
          <a:prstGeom prst="roundRect">
            <a:avLst>
              <a:gd name="adj" fmla="val 13793"/>
            </a:avLst>
          </a:prstGeom>
          <a:solidFill>
            <a:srgbClr val="172033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9888"/>
            <a:ext cx="15910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Cecha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2880360" y="1261872"/>
            <a:ext cx="3246120" cy="530352"/>
          </a:xfrm>
          <a:prstGeom prst="roundRect">
            <a:avLst>
              <a:gd name="adj" fmla="val 13793"/>
            </a:avLst>
          </a:prstGeom>
          <a:solidFill>
            <a:srgbClr val="172033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044952" y="1389888"/>
            <a:ext cx="29169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Konstruktor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0" y="1261872"/>
            <a:ext cx="5074920" cy="530352"/>
          </a:xfrm>
          <a:prstGeom prst="roundRect">
            <a:avLst>
              <a:gd name="adj" fmla="val 13793"/>
            </a:avLst>
          </a:prstGeom>
          <a:solidFill>
            <a:srgbClr val="172033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65392" y="1389888"/>
            <a:ext cx="47457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Zwykła metoda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85800" y="1883664"/>
            <a:ext cx="1920240" cy="713232"/>
          </a:xfrm>
          <a:prstGeom prst="roundRect">
            <a:avLst>
              <a:gd name="adj" fmla="val 10256"/>
            </a:avLst>
          </a:prstGeom>
          <a:solidFill>
            <a:srgbClr val="F8FAFC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011680"/>
            <a:ext cx="159105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40" b="1" dirty="0">
                <a:solidFill>
                  <a:srgbClr val="111827"/>
                </a:solidFill>
              </a:rPr>
              <a:t>Kiedy działa?</a:t>
            </a:r>
            <a:endParaRPr lang="en-US" sz="1340" dirty="0"/>
          </a:p>
        </p:txBody>
      </p:sp>
      <p:sp>
        <p:nvSpPr>
          <p:cNvPr id="12" name="Shape 10"/>
          <p:cNvSpPr/>
          <p:nvPr/>
        </p:nvSpPr>
        <p:spPr>
          <a:xfrm>
            <a:off x="2880360" y="1883664"/>
            <a:ext cx="3246120" cy="713232"/>
          </a:xfrm>
          <a:prstGeom prst="roundRect">
            <a:avLst>
              <a:gd name="adj" fmla="val 10256"/>
            </a:avLst>
          </a:prstGeom>
          <a:solidFill>
            <a:srgbClr val="F8FAFC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044952" y="2011680"/>
            <a:ext cx="291693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111827"/>
                </a:solidFill>
              </a:rPr>
              <a:t>Automatycznie przy tworzeniu obiektu</a:t>
            </a:r>
            <a:endParaRPr lang="en-US" sz="1340" dirty="0"/>
          </a:p>
        </p:txBody>
      </p:sp>
      <p:sp>
        <p:nvSpPr>
          <p:cNvPr id="14" name="Shape 12"/>
          <p:cNvSpPr/>
          <p:nvPr/>
        </p:nvSpPr>
        <p:spPr>
          <a:xfrm>
            <a:off x="6400800" y="1883664"/>
            <a:ext cx="5074920" cy="713232"/>
          </a:xfrm>
          <a:prstGeom prst="roundRect">
            <a:avLst>
              <a:gd name="adj" fmla="val 10256"/>
            </a:avLst>
          </a:prstGeom>
          <a:solidFill>
            <a:srgbClr val="F8FAFC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65392" y="2011680"/>
            <a:ext cx="474573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111827"/>
                </a:solidFill>
              </a:rPr>
              <a:t>Gdy ją wywołamy, np. obiekt.metoda()</a:t>
            </a:r>
            <a:endParaRPr lang="en-US" sz="1340" dirty="0"/>
          </a:p>
        </p:txBody>
      </p:sp>
      <p:sp>
        <p:nvSpPr>
          <p:cNvPr id="16" name="Shape 14"/>
          <p:cNvSpPr/>
          <p:nvPr/>
        </p:nvSpPr>
        <p:spPr>
          <a:xfrm>
            <a:off x="685800" y="2688336"/>
            <a:ext cx="1920240" cy="713232"/>
          </a:xfrm>
          <a:prstGeom prst="roundRect">
            <a:avLst>
              <a:gd name="adj" fmla="val 10256"/>
            </a:avLst>
          </a:prstGeom>
          <a:solidFill>
            <a:srgbClr val="EEF2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2816352"/>
            <a:ext cx="159105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40" b="1" dirty="0">
                <a:solidFill>
                  <a:srgbClr val="111827"/>
                </a:solidFill>
              </a:rPr>
              <a:t>Nazwa</a:t>
            </a:r>
            <a:endParaRPr lang="en-US" sz="1340" dirty="0"/>
          </a:p>
        </p:txBody>
      </p:sp>
      <p:sp>
        <p:nvSpPr>
          <p:cNvPr id="18" name="Shape 16"/>
          <p:cNvSpPr/>
          <p:nvPr/>
        </p:nvSpPr>
        <p:spPr>
          <a:xfrm>
            <a:off x="2880360" y="2688336"/>
            <a:ext cx="3246120" cy="713232"/>
          </a:xfrm>
          <a:prstGeom prst="roundRect">
            <a:avLst>
              <a:gd name="adj" fmla="val 10256"/>
            </a:avLst>
          </a:prstGeom>
          <a:solidFill>
            <a:srgbClr val="EEF2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044952" y="2816352"/>
            <a:ext cx="291693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111827"/>
                </a:solidFill>
              </a:rPr>
              <a:t>Taka sama jak nazwa klasy</a:t>
            </a:r>
            <a:endParaRPr lang="en-US" sz="1340" dirty="0"/>
          </a:p>
        </p:txBody>
      </p:sp>
      <p:sp>
        <p:nvSpPr>
          <p:cNvPr id="20" name="Shape 18"/>
          <p:cNvSpPr/>
          <p:nvPr/>
        </p:nvSpPr>
        <p:spPr>
          <a:xfrm>
            <a:off x="6400800" y="2688336"/>
            <a:ext cx="5074920" cy="713232"/>
          </a:xfrm>
          <a:prstGeom prst="roundRect">
            <a:avLst>
              <a:gd name="adj" fmla="val 10256"/>
            </a:avLst>
          </a:prstGeom>
          <a:solidFill>
            <a:srgbClr val="EEF2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65392" y="2816352"/>
            <a:ext cx="474573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111827"/>
                </a:solidFill>
              </a:rPr>
              <a:t>Dowolna sensowna nazwa</a:t>
            </a:r>
            <a:endParaRPr lang="en-US" sz="1340" dirty="0"/>
          </a:p>
        </p:txBody>
      </p:sp>
      <p:sp>
        <p:nvSpPr>
          <p:cNvPr id="22" name="Shape 20"/>
          <p:cNvSpPr/>
          <p:nvPr/>
        </p:nvSpPr>
        <p:spPr>
          <a:xfrm>
            <a:off x="685800" y="3493008"/>
            <a:ext cx="1920240" cy="713232"/>
          </a:xfrm>
          <a:prstGeom prst="roundRect">
            <a:avLst>
              <a:gd name="adj" fmla="val 10256"/>
            </a:avLst>
          </a:prstGeom>
          <a:solidFill>
            <a:srgbClr val="F8FAFC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50392" y="3621024"/>
            <a:ext cx="159105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40" b="1" dirty="0">
                <a:solidFill>
                  <a:srgbClr val="111827"/>
                </a:solidFill>
              </a:rPr>
              <a:t>Typ zwracany</a:t>
            </a:r>
            <a:endParaRPr lang="en-US" sz="1340" dirty="0"/>
          </a:p>
        </p:txBody>
      </p:sp>
      <p:sp>
        <p:nvSpPr>
          <p:cNvPr id="24" name="Shape 22"/>
          <p:cNvSpPr/>
          <p:nvPr/>
        </p:nvSpPr>
        <p:spPr>
          <a:xfrm>
            <a:off x="2880360" y="3493008"/>
            <a:ext cx="3246120" cy="713232"/>
          </a:xfrm>
          <a:prstGeom prst="roundRect">
            <a:avLst>
              <a:gd name="adj" fmla="val 10256"/>
            </a:avLst>
          </a:prstGeom>
          <a:solidFill>
            <a:srgbClr val="F8FAFC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044952" y="3621024"/>
            <a:ext cx="291693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111827"/>
                </a:solidFill>
              </a:rPr>
              <a:t>Nie ma typu zwracanego</a:t>
            </a:r>
            <a:endParaRPr lang="en-US" sz="1340" dirty="0"/>
          </a:p>
        </p:txBody>
      </p:sp>
      <p:sp>
        <p:nvSpPr>
          <p:cNvPr id="26" name="Shape 24"/>
          <p:cNvSpPr/>
          <p:nvPr/>
        </p:nvSpPr>
        <p:spPr>
          <a:xfrm>
            <a:off x="6400800" y="3493008"/>
            <a:ext cx="5074920" cy="713232"/>
          </a:xfrm>
          <a:prstGeom prst="roundRect">
            <a:avLst>
              <a:gd name="adj" fmla="val 10256"/>
            </a:avLst>
          </a:prstGeom>
          <a:solidFill>
            <a:srgbClr val="F8FAFC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565392" y="3621024"/>
            <a:ext cx="474573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111827"/>
                </a:solidFill>
              </a:rPr>
              <a:t>Może mieć void, int, string itd.</a:t>
            </a:r>
            <a:endParaRPr lang="en-US" sz="1340" dirty="0"/>
          </a:p>
        </p:txBody>
      </p:sp>
      <p:sp>
        <p:nvSpPr>
          <p:cNvPr id="28" name="Shape 26"/>
          <p:cNvSpPr/>
          <p:nvPr/>
        </p:nvSpPr>
        <p:spPr>
          <a:xfrm>
            <a:off x="685800" y="4297680"/>
            <a:ext cx="1920240" cy="713232"/>
          </a:xfrm>
          <a:prstGeom prst="roundRect">
            <a:avLst>
              <a:gd name="adj" fmla="val 10256"/>
            </a:avLst>
          </a:prstGeom>
          <a:solidFill>
            <a:srgbClr val="EEF2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50392" y="4425696"/>
            <a:ext cx="159105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40" b="1" dirty="0">
                <a:solidFill>
                  <a:srgbClr val="111827"/>
                </a:solidFill>
              </a:rPr>
              <a:t>Zadanie</a:t>
            </a:r>
            <a:endParaRPr lang="en-US" sz="1340" dirty="0"/>
          </a:p>
        </p:txBody>
      </p:sp>
      <p:sp>
        <p:nvSpPr>
          <p:cNvPr id="30" name="Shape 28"/>
          <p:cNvSpPr/>
          <p:nvPr/>
        </p:nvSpPr>
        <p:spPr>
          <a:xfrm>
            <a:off x="2880360" y="4297680"/>
            <a:ext cx="3246120" cy="713232"/>
          </a:xfrm>
          <a:prstGeom prst="roundRect">
            <a:avLst>
              <a:gd name="adj" fmla="val 10256"/>
            </a:avLst>
          </a:prstGeom>
          <a:solidFill>
            <a:srgbClr val="EEF2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044952" y="4425696"/>
            <a:ext cx="291693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111827"/>
                </a:solidFill>
              </a:rPr>
              <a:t>Ustawić stan początkowy obiektu</a:t>
            </a:r>
            <a:endParaRPr lang="en-US" sz="1340" dirty="0"/>
          </a:p>
        </p:txBody>
      </p:sp>
      <p:sp>
        <p:nvSpPr>
          <p:cNvPr id="32" name="Shape 30"/>
          <p:cNvSpPr/>
          <p:nvPr/>
        </p:nvSpPr>
        <p:spPr>
          <a:xfrm>
            <a:off x="6400800" y="4297680"/>
            <a:ext cx="5074920" cy="713232"/>
          </a:xfrm>
          <a:prstGeom prst="roundRect">
            <a:avLst>
              <a:gd name="adj" fmla="val 10256"/>
            </a:avLst>
          </a:prstGeom>
          <a:solidFill>
            <a:srgbClr val="EEF2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565392" y="4425696"/>
            <a:ext cx="474573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111827"/>
                </a:solidFill>
              </a:rPr>
              <a:t>Wykonać zachowanie obiektu</a:t>
            </a:r>
            <a:endParaRPr lang="en-US" sz="1340" dirty="0"/>
          </a:p>
        </p:txBody>
      </p:sp>
      <p:sp>
        <p:nvSpPr>
          <p:cNvPr id="34" name="Shape 32"/>
          <p:cNvSpPr/>
          <p:nvPr/>
        </p:nvSpPr>
        <p:spPr>
          <a:xfrm>
            <a:off x="960120" y="5623560"/>
            <a:ext cx="10241280" cy="548640"/>
          </a:xfrm>
          <a:prstGeom prst="roundRect">
            <a:avLst>
              <a:gd name="adj" fmla="val 13333"/>
            </a:avLst>
          </a:prstGeom>
          <a:solidFill>
            <a:srgbClr val="FEF3C7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124712" y="5751576"/>
            <a:ext cx="9912096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033"/>
                </a:solidFill>
              </a:rPr>
              <a:t>Proste hasło: konstruktor przygotowuje obiekt do życia, metoda każe mu coś zrobić.</a:t>
            </a:r>
            <a:endParaRPr lang="en-US" sz="1800" dirty="0"/>
          </a:p>
        </p:txBody>
      </p:sp>
      <p:sp>
        <p:nvSpPr>
          <p:cNvPr id="36" name="Text 34"/>
          <p:cNvSpPr/>
          <p:nvPr/>
        </p:nvSpPr>
        <p:spPr>
          <a:xfrm>
            <a:off x="502920" y="6510528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Programowanie 4ABC • Lekcja 4 • 11/16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7589520" y="6510528"/>
            <a:ext cx="4069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Konstruktory i inicjalizacja obiektów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11155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Częsty błąd: typ zwracany przy konstruktorze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795528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6B7280"/>
                </a:solidFill>
              </a:rPr>
              <a:t>W C++ konstruktor nie może mieć typu zwracanego.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5166360" cy="2148840"/>
          </a:xfrm>
          <a:prstGeom prst="roundRect">
            <a:avLst>
              <a:gd name="adj" fmla="val 2553"/>
            </a:avLst>
          </a:prstGeom>
          <a:solidFill>
            <a:srgbClr val="0B1020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32104" y="1353312"/>
            <a:ext cx="4873752" cy="19110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class Uczen {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public: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void Uczen() {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// BŁĄD: to nie jest konstruktor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}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};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217920" y="1417320"/>
            <a:ext cx="5120640" cy="731520"/>
          </a:xfrm>
          <a:prstGeom prst="roundRect">
            <a:avLst>
              <a:gd name="adj" fmla="val 10000"/>
            </a:avLst>
          </a:prstGeom>
          <a:solidFill>
            <a:srgbClr val="FCE7F3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382512" y="1545336"/>
            <a:ext cx="4791456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DC2626"/>
                </a:solidFill>
              </a:rPr>
              <a:t>Dlaczego to błąd?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309360" y="2331720"/>
            <a:ext cx="4846320" cy="1645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DC2626"/>
                </a:solidFill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Konstruktor nie ma typu zwracanego.
</a:t>
            </a:r>
            <a:pPr indent="0" marL="0">
              <a:buNone/>
            </a:pPr>
            <a:r>
              <a:rPr lang="en-US" sz="1700" b="1" dirty="0">
                <a:solidFill>
                  <a:srgbClr val="DC2626"/>
                </a:solidFill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Nie piszemy void przed nazwą konstruktora.
</a:t>
            </a:r>
            <a:pPr indent="0" marL="0">
              <a:buNone/>
            </a:pPr>
            <a:r>
              <a:rPr lang="en-US" sz="1700" b="1" dirty="0">
                <a:solidFill>
                  <a:srgbClr val="DC2626"/>
                </a:solidFill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Poprawny zapis to samo Uczen().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685800" y="4114800"/>
            <a:ext cx="5166360" cy="1508760"/>
          </a:xfrm>
          <a:prstGeom prst="roundRect">
            <a:avLst>
              <a:gd name="adj" fmla="val 3636"/>
            </a:avLst>
          </a:prstGeom>
          <a:solidFill>
            <a:srgbClr val="0B1020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32104" y="4233672"/>
            <a:ext cx="4873752" cy="12710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Uczen() {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// POPRAWNIE: konstruktor klasy Uczen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}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217920" y="4343400"/>
            <a:ext cx="5120640" cy="822960"/>
          </a:xfrm>
          <a:prstGeom prst="roundRect">
            <a:avLst>
              <a:gd name="adj" fmla="val 8889"/>
            </a:avLst>
          </a:prstGeom>
          <a:solidFill>
            <a:srgbClr val="FEF3C7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382512" y="4471416"/>
            <a:ext cx="4791456" cy="5852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033"/>
                </a:solidFill>
              </a:rPr>
              <a:t>Na sprawdzianie taki błąd jest bardzo łatwy do zauważenia.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02920" y="6510528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Programowanie 4ABC • Lekcja 4 • 12/16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7589520" y="6510528"/>
            <a:ext cx="4069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Konstruktory i inicjalizacja obiektów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11155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Częsty błąd: brak danych przy tworzeniu obiektu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795528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6B7280"/>
                </a:solidFill>
              </a:rPr>
              <a:t>Jeśli konstruktor wymaga parametrów, trzeba je podać.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5669280" cy="4480560"/>
          </a:xfrm>
          <a:prstGeom prst="roundRect">
            <a:avLst>
              <a:gd name="adj" fmla="val 1224"/>
            </a:avLst>
          </a:prstGeom>
          <a:solidFill>
            <a:srgbClr val="0B1020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32104" y="1261872"/>
            <a:ext cx="5376672" cy="42428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7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class Konto {</a:t>
            </a:r>
            <a:endParaRPr lang="en-US" sz="1270" dirty="0"/>
          </a:p>
          <a:p>
            <a:pPr indent="0" marL="0">
              <a:buNone/>
            </a:pPr>
            <a:r>
              <a:rPr lang="en-US" sz="127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public:</a:t>
            </a:r>
            <a:endParaRPr lang="en-US" sz="1270" dirty="0"/>
          </a:p>
          <a:p>
            <a:pPr indent="0" marL="0">
              <a:buNone/>
            </a:pPr>
            <a:r>
              <a:rPr lang="en-US" sz="127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string login;</a:t>
            </a:r>
            <a:endParaRPr lang="en-US" sz="1270" dirty="0"/>
          </a:p>
          <a:p>
            <a:pPr indent="0" marL="0">
              <a:buNone/>
            </a:pPr>
            <a:r>
              <a:rPr lang="en-US" sz="127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int punkty;</a:t>
            </a:r>
            <a:endParaRPr lang="en-US" sz="1270" dirty="0"/>
          </a:p>
          <a:p>
            <a:pPr indent="0" marL="0">
              <a:buNone/>
            </a:pPr>
            <a:endParaRPr lang="en-US" sz="1270" dirty="0"/>
          </a:p>
          <a:p>
            <a:pPr indent="0" marL="0">
              <a:buNone/>
            </a:pPr>
            <a:r>
              <a:rPr lang="en-US" sz="127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Konto(string l, int p) {</a:t>
            </a:r>
            <a:endParaRPr lang="en-US" sz="1270" dirty="0"/>
          </a:p>
          <a:p>
            <a:pPr indent="0" marL="0">
              <a:buNone/>
            </a:pPr>
            <a:r>
              <a:rPr lang="en-US" sz="127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login = l;</a:t>
            </a:r>
            <a:endParaRPr lang="en-US" sz="1270" dirty="0"/>
          </a:p>
          <a:p>
            <a:pPr indent="0" marL="0">
              <a:buNone/>
            </a:pPr>
            <a:r>
              <a:rPr lang="en-US" sz="127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punkty = p;</a:t>
            </a:r>
            <a:endParaRPr lang="en-US" sz="1270" dirty="0"/>
          </a:p>
          <a:p>
            <a:pPr indent="0" marL="0">
              <a:buNone/>
            </a:pPr>
            <a:r>
              <a:rPr lang="en-US" sz="127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}</a:t>
            </a:r>
            <a:endParaRPr lang="en-US" sz="1270" dirty="0"/>
          </a:p>
          <a:p>
            <a:pPr indent="0" marL="0">
              <a:buNone/>
            </a:pPr>
            <a:r>
              <a:rPr lang="en-US" sz="127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};</a:t>
            </a:r>
            <a:endParaRPr lang="en-US" sz="1270" dirty="0"/>
          </a:p>
          <a:p>
            <a:pPr indent="0" marL="0">
              <a:buNone/>
            </a:pPr>
            <a:endParaRPr lang="en-US" sz="1270" dirty="0"/>
          </a:p>
          <a:p>
            <a:pPr indent="0" marL="0">
              <a:buNone/>
            </a:pPr>
            <a:r>
              <a:rPr lang="en-US" sz="127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Konto k1;              // BŁĄD: brakuje loginu i punktów</a:t>
            </a:r>
            <a:endParaRPr lang="en-US" sz="1270" dirty="0"/>
          </a:p>
          <a:p>
            <a:pPr indent="0" marL="0">
              <a:buNone/>
            </a:pPr>
            <a:r>
              <a:rPr lang="en-US" sz="127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Konto k2("admin", 10); // POPRAWNIE</a:t>
            </a:r>
            <a:endParaRPr lang="en-US" sz="1270" dirty="0"/>
          </a:p>
        </p:txBody>
      </p:sp>
      <p:sp>
        <p:nvSpPr>
          <p:cNvPr id="6" name="Shape 4"/>
          <p:cNvSpPr/>
          <p:nvPr/>
        </p:nvSpPr>
        <p:spPr>
          <a:xfrm>
            <a:off x="6720840" y="1325880"/>
            <a:ext cx="4526280" cy="786384"/>
          </a:xfrm>
          <a:prstGeom prst="roundRect">
            <a:avLst>
              <a:gd name="adj" fmla="val 9302"/>
            </a:avLst>
          </a:prstGeom>
          <a:solidFill>
            <a:srgbClr val="DBEAFE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85432" y="1453896"/>
            <a:ext cx="4197096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033"/>
                </a:solidFill>
              </a:rPr>
              <a:t>Jak to wytłumaczyć uczniom?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812280" y="2267712"/>
            <a:ext cx="4297680" cy="2468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11827"/>
                </a:solidFill>
              </a:rPr>
              <a:t>Konstruktor Konto(string l, int p) mówi: „potrzebuję dwóch danych”.
</a:t>
            </a:r>
            <a:pPr indent="0" marL="0">
              <a:buNone/>
            </a:pPr>
            <a:r>
              <a:rPr lang="en-US" sz="155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11827"/>
                </a:solidFill>
              </a:rPr>
              <a:t>Konto k1; nic nie podaje, więc obiekt nie ma jak powstać.
</a:t>
            </a:r>
            <a:pPr indent="0" marL="0">
              <a:buNone/>
            </a:pPr>
            <a:r>
              <a:rPr lang="en-US" sz="155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11827"/>
                </a:solidFill>
              </a:rPr>
              <a:t>Konto k2("admin", 10); przekazuje dokładnie to, czego wymaga konstruktor.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720840" y="5166360"/>
            <a:ext cx="4526280" cy="685800"/>
          </a:xfrm>
          <a:prstGeom prst="roundRect">
            <a:avLst>
              <a:gd name="adj" fmla="val 10667"/>
            </a:avLst>
          </a:prstGeom>
          <a:solidFill>
            <a:srgbClr val="FEF3C7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85432" y="5294376"/>
            <a:ext cx="4197096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80" b="1" dirty="0">
                <a:solidFill>
                  <a:srgbClr val="172033"/>
                </a:solidFill>
              </a:rPr>
              <a:t>Reguła: liczba i typ argumentów muszą pasować do parametrów konstruktora.</a:t>
            </a:r>
            <a:endParaRPr lang="en-US" sz="1580" dirty="0"/>
          </a:p>
        </p:txBody>
      </p:sp>
      <p:sp>
        <p:nvSpPr>
          <p:cNvPr id="11" name="Text 9"/>
          <p:cNvSpPr/>
          <p:nvPr/>
        </p:nvSpPr>
        <p:spPr>
          <a:xfrm>
            <a:off x="502920" y="6510528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Programowanie 4ABC • Lekcja 4 • 13/16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7589520" y="6510528"/>
            <a:ext cx="4069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Konstruktory i inicjalizacja obiektów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11155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Minićwiczenie 1: przewidź stan obiektu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795528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6B7280"/>
                </a:solidFill>
              </a:rPr>
              <a:t>Bez komputerów: uczniowie analizują kod wzrokiem i odpowiadają ustnie lub w zeszycie.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5943600" cy="4389120"/>
          </a:xfrm>
          <a:prstGeom prst="roundRect">
            <a:avLst>
              <a:gd name="adj" fmla="val 1250"/>
            </a:avLst>
          </a:prstGeom>
          <a:solidFill>
            <a:srgbClr val="0B1020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32104" y="1261872"/>
            <a:ext cx="5650992" cy="4151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class Gra {</a:t>
            </a:r>
            <a:endParaRPr lang="en-US" sz="1340" dirty="0"/>
          </a:p>
          <a:p>
            <a:pPr indent="0" marL="0">
              <a:buNone/>
            </a:pPr>
            <a:r>
              <a:rPr lang="en-US" sz="134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public:</a:t>
            </a:r>
            <a:endParaRPr lang="en-US" sz="1340" dirty="0"/>
          </a:p>
          <a:p>
            <a:pPr indent="0" marL="0">
              <a:buNone/>
            </a:pPr>
            <a:r>
              <a:rPr lang="en-US" sz="134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string tytul;</a:t>
            </a:r>
            <a:endParaRPr lang="en-US" sz="1340" dirty="0"/>
          </a:p>
          <a:p>
            <a:pPr indent="0" marL="0">
              <a:buNone/>
            </a:pPr>
            <a:r>
              <a:rPr lang="en-US" sz="134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int poziom;</a:t>
            </a:r>
            <a:endParaRPr lang="en-US" sz="1340" dirty="0"/>
          </a:p>
          <a:p>
            <a:pPr indent="0" marL="0">
              <a:buNone/>
            </a:pPr>
            <a:endParaRPr lang="en-US" sz="1340" dirty="0"/>
          </a:p>
          <a:p>
            <a:pPr indent="0" marL="0">
              <a:buNone/>
            </a:pPr>
            <a:r>
              <a:rPr lang="en-US" sz="134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Gra(string t) {</a:t>
            </a:r>
            <a:endParaRPr lang="en-US" sz="1340" dirty="0"/>
          </a:p>
          <a:p>
            <a:pPr indent="0" marL="0">
              <a:buNone/>
            </a:pPr>
            <a:r>
              <a:rPr lang="en-US" sz="134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tytul = t;       // tytuł bierzemy z parametru</a:t>
            </a:r>
            <a:endParaRPr lang="en-US" sz="1340" dirty="0"/>
          </a:p>
          <a:p>
            <a:pPr indent="0" marL="0">
              <a:buNone/>
            </a:pPr>
            <a:r>
              <a:rPr lang="en-US" sz="134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poziom = 1;      // poziom zawsze startuje od 1</a:t>
            </a:r>
            <a:endParaRPr lang="en-US" sz="1340" dirty="0"/>
          </a:p>
          <a:p>
            <a:pPr indent="0" marL="0">
              <a:buNone/>
            </a:pPr>
            <a:r>
              <a:rPr lang="en-US" sz="134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}</a:t>
            </a:r>
            <a:endParaRPr lang="en-US" sz="1340" dirty="0"/>
          </a:p>
          <a:p>
            <a:pPr indent="0" marL="0">
              <a:buNone/>
            </a:pPr>
            <a:r>
              <a:rPr lang="en-US" sz="134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};</a:t>
            </a:r>
            <a:endParaRPr lang="en-US" sz="1340" dirty="0"/>
          </a:p>
          <a:p>
            <a:pPr indent="0" marL="0">
              <a:buNone/>
            </a:pPr>
            <a:endParaRPr lang="en-US" sz="1340" dirty="0"/>
          </a:p>
          <a:p>
            <a:pPr indent="0" marL="0">
              <a:buNone/>
            </a:pPr>
            <a:r>
              <a:rPr lang="en-US" sz="134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Gra g1("Minecraft");</a:t>
            </a:r>
            <a:endParaRPr lang="en-US" sz="1340" dirty="0"/>
          </a:p>
        </p:txBody>
      </p:sp>
      <p:sp>
        <p:nvSpPr>
          <p:cNvPr id="6" name="Shape 4"/>
          <p:cNvSpPr/>
          <p:nvPr/>
        </p:nvSpPr>
        <p:spPr>
          <a:xfrm>
            <a:off x="6995160" y="1325880"/>
            <a:ext cx="4251960" cy="658368"/>
          </a:xfrm>
          <a:prstGeom prst="roundRect">
            <a:avLst>
              <a:gd name="adj" fmla="val 11111"/>
            </a:avLst>
          </a:prstGeom>
          <a:solidFill>
            <a:srgbClr val="EDE9FE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9752" y="1453896"/>
            <a:ext cx="3922776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Pytania dla klasy: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114032" y="2167128"/>
            <a:ext cx="3977640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7C3AED"/>
                </a:solidFill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Jaką wartość ma g1.tytul?
</a:t>
            </a:r>
            <a:pPr indent="0" marL="0">
              <a:buNone/>
            </a:pPr>
            <a:r>
              <a:rPr lang="en-US" sz="1700" b="1" dirty="0">
                <a:solidFill>
                  <a:srgbClr val="7C3AED"/>
                </a:solidFill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Jaką wartość ma g1.poziom?
</a:t>
            </a:r>
            <a:pPr indent="0" marL="0">
              <a:buNone/>
            </a:pPr>
            <a:r>
              <a:rPr lang="en-US" sz="1700" b="1" dirty="0">
                <a:solidFill>
                  <a:srgbClr val="7C3AED"/>
                </a:solidFill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Która wartość przyszła z zewnątrz?
</a:t>
            </a:r>
            <a:pPr indent="0" marL="0">
              <a:buNone/>
            </a:pPr>
            <a:r>
              <a:rPr lang="en-US" sz="1700" b="1" dirty="0">
                <a:solidFill>
                  <a:srgbClr val="7C3AED"/>
                </a:solidFill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Która wartość została ustawiona na stałe w konstruktorze?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6995160" y="5166360"/>
            <a:ext cx="4251960" cy="685800"/>
          </a:xfrm>
          <a:prstGeom prst="roundRect">
            <a:avLst>
              <a:gd name="adj" fmla="val 10667"/>
            </a:avLst>
          </a:prstGeom>
          <a:solidFill>
            <a:srgbClr val="D1FAE5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159752" y="5294376"/>
            <a:ext cx="3922776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59669"/>
                </a:solidFill>
              </a:rPr>
              <a:t>Oczekiwana odpowiedź: tytul = "Minecraft", poziom = 1.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02920" y="6510528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Programowanie 4ABC • Lekcja 4 • 14/16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7589520" y="6510528"/>
            <a:ext cx="4069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Konstruktory i inicjalizacja obiektów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11155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Minićwiczenie 2: zaprojektuj konstruktor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795528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6B7280"/>
                </a:solidFill>
              </a:rPr>
              <a:t>To zadanie można zrobić na tablicy wspólnie z klasą.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972800" cy="685800"/>
          </a:xfrm>
          <a:prstGeom prst="roundRect">
            <a:avLst>
              <a:gd name="adj" fmla="val 10667"/>
            </a:avLst>
          </a:prstGeom>
          <a:solidFill>
            <a:srgbClr val="DBEAFE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71016"/>
            <a:ext cx="10643616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033"/>
                </a:solidFill>
              </a:rPr>
              <a:t>Wymaganie: klasa Produkt ma przechowywać nazwę produktu, cenę oraz liczbę sztuk w magazynie.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85800" y="2057400"/>
            <a:ext cx="3429000" cy="1920240"/>
          </a:xfrm>
          <a:prstGeom prst="roundRect">
            <a:avLst>
              <a:gd name="adj" fmla="val 3810"/>
            </a:avLst>
          </a:prstGeom>
          <a:solidFill>
            <a:srgbClr val="F3F4F6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50392" y="2185416"/>
            <a:ext cx="3099816" cy="16824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Krok 1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Jakie pola są potrzebne?</a:t>
            </a:r>
            <a:endParaRPr lang="en-US" sz="1700" dirty="0"/>
          </a:p>
          <a:p>
            <a:pPr indent="0" marL="0">
              <a:buNone/>
            </a:pP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• nazwa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• cena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• ilosc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4434840" y="2057400"/>
            <a:ext cx="3429000" cy="1920240"/>
          </a:xfrm>
          <a:prstGeom prst="roundRect">
            <a:avLst>
              <a:gd name="adj" fmla="val 3810"/>
            </a:avLst>
          </a:prstGeom>
          <a:solidFill>
            <a:srgbClr val="FEF3C7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99432" y="2185416"/>
            <a:ext cx="3099816" cy="16824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111827"/>
                </a:solidFill>
              </a:rPr>
              <a:t>Krok 2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111827"/>
                </a:solidFill>
              </a:rPr>
              <a:t>Jakie dane trzeba podać przy tworzeniu obiektu?</a:t>
            </a:r>
            <a:endParaRPr lang="en-US" sz="1650" dirty="0"/>
          </a:p>
          <a:p>
            <a:pPr indent="0" marL="0">
              <a:buNone/>
            </a:pP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111827"/>
                </a:solidFill>
              </a:rPr>
              <a:t>• nazwa produktu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111827"/>
                </a:solidFill>
              </a:rPr>
              <a:t>• cena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111827"/>
                </a:solidFill>
              </a:rPr>
              <a:t>• liczba sztuk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8183880" y="2057400"/>
            <a:ext cx="3429000" cy="1920240"/>
          </a:xfrm>
          <a:prstGeom prst="roundRect">
            <a:avLst>
              <a:gd name="adj" fmla="val 3810"/>
            </a:avLst>
          </a:prstGeom>
          <a:solidFill>
            <a:srgbClr val="D1FAE5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48472" y="2185416"/>
            <a:ext cx="3099816" cy="16824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Krok 3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Co robi konstruktor?</a:t>
            </a:r>
            <a:endParaRPr lang="en-US" sz="1700" dirty="0"/>
          </a:p>
          <a:p>
            <a:pPr indent="0" marL="0">
              <a:buNone/>
            </a:pP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Przepisuje dane z parametrów do pól obiektu.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1097280" y="4434840"/>
            <a:ext cx="9966960" cy="1417320"/>
          </a:xfrm>
          <a:prstGeom prst="roundRect">
            <a:avLst>
              <a:gd name="adj" fmla="val 3871"/>
            </a:avLst>
          </a:prstGeom>
          <a:solidFill>
            <a:srgbClr val="0B1020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243584" y="4553712"/>
            <a:ext cx="9674352" cy="1179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Produkt(string n, double c, int i) {</a:t>
            </a:r>
            <a:endParaRPr lang="en-US" sz="1380" dirty="0"/>
          </a:p>
          <a:p>
            <a:pPr indent="0" marL="0">
              <a:buNone/>
            </a:pPr>
            <a:r>
              <a:rPr lang="en-US" sz="138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nazwa = n;    // pole nazwa dostaje parametr n</a:t>
            </a:r>
            <a:endParaRPr lang="en-US" sz="1380" dirty="0"/>
          </a:p>
          <a:p>
            <a:pPr indent="0" marL="0">
              <a:buNone/>
            </a:pPr>
            <a:r>
              <a:rPr lang="en-US" sz="138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cena = c;     // pole cena dostaje parametr c</a:t>
            </a:r>
            <a:endParaRPr lang="en-US" sz="1380" dirty="0"/>
          </a:p>
          <a:p>
            <a:pPr indent="0" marL="0">
              <a:buNone/>
            </a:pPr>
            <a:r>
              <a:rPr lang="en-US" sz="138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ilosc = i;    // pole ilosc dostaje parametr i</a:t>
            </a:r>
            <a:endParaRPr lang="en-US" sz="1380" dirty="0"/>
          </a:p>
          <a:p>
            <a:pPr indent="0" marL="0">
              <a:buNone/>
            </a:pPr>
            <a:r>
              <a:rPr lang="en-US" sz="138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}</a:t>
            </a:r>
            <a:endParaRPr lang="en-US" sz="1380" dirty="0"/>
          </a:p>
        </p:txBody>
      </p:sp>
      <p:sp>
        <p:nvSpPr>
          <p:cNvPr id="14" name="Text 12"/>
          <p:cNvSpPr/>
          <p:nvPr/>
        </p:nvSpPr>
        <p:spPr>
          <a:xfrm>
            <a:off x="502920" y="6510528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Programowanie 4ABC • Lekcja 4 • 15/16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7589520" y="6510528"/>
            <a:ext cx="4069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Konstruktory i inicjalizacja obiektów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11155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Podsumowanie lekcji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795528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6B7280"/>
                </a:solidFill>
              </a:rPr>
              <a:t>Najważniejsze pojęcia do zapamiętania przed kolejnym tematem.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115568"/>
            <a:ext cx="3474720" cy="1005840"/>
          </a:xfrm>
          <a:prstGeom prst="roundRect">
            <a:avLst>
              <a:gd name="adj" fmla="val 7273"/>
            </a:avLst>
          </a:prstGeom>
          <a:solidFill>
            <a:srgbClr val="DBEAFE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96112" y="1243584"/>
            <a:ext cx="3145536" cy="7680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72033"/>
                </a:solidFill>
              </a:rPr>
              <a:t>Konstruktor</a:t>
            </a:r>
            <a:endParaRPr lang="en-US" sz="1700" dirty="0"/>
          </a:p>
          <a:p>
            <a:pPr indent="0" marL="0">
              <a:buNone/>
            </a:pPr>
            <a:r>
              <a:rPr lang="en-US" sz="1700" b="1" dirty="0">
                <a:solidFill>
                  <a:srgbClr val="172033"/>
                </a:solidFill>
              </a:rPr>
              <a:t>Specjalny kod uruchamiany przy tworzeniu obiektu.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4480560" y="1115568"/>
            <a:ext cx="3474720" cy="1005840"/>
          </a:xfrm>
          <a:prstGeom prst="roundRect">
            <a:avLst>
              <a:gd name="adj" fmla="val 7273"/>
            </a:avLst>
          </a:prstGeom>
          <a:solidFill>
            <a:srgbClr val="D1FAE5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645152" y="1243584"/>
            <a:ext cx="3145536" cy="7680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72033"/>
                </a:solidFill>
              </a:rPr>
              <a:t>Inicjalizacja</a:t>
            </a:r>
            <a:endParaRPr lang="en-US" sz="1700" dirty="0"/>
          </a:p>
          <a:p>
            <a:pPr indent="0" marL="0">
              <a:buNone/>
            </a:pPr>
            <a:r>
              <a:rPr lang="en-US" sz="1700" b="1" dirty="0">
                <a:solidFill>
                  <a:srgbClr val="172033"/>
                </a:solidFill>
              </a:rPr>
              <a:t>Nadanie polom wartości początkowych.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8229600" y="1115568"/>
            <a:ext cx="3246120" cy="1005840"/>
          </a:xfrm>
          <a:prstGeom prst="roundRect">
            <a:avLst>
              <a:gd name="adj" fmla="val 7273"/>
            </a:avLst>
          </a:prstGeom>
          <a:solidFill>
            <a:srgbClr val="FEF3C7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94192" y="1243584"/>
            <a:ext cx="2916936" cy="7680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72033"/>
                </a:solidFill>
              </a:rPr>
              <a:t>Parametry</a:t>
            </a:r>
            <a:endParaRPr lang="en-US" sz="1700" dirty="0"/>
          </a:p>
          <a:p>
            <a:pPr indent="0" marL="0">
              <a:buNone/>
            </a:pPr>
            <a:r>
              <a:rPr lang="en-US" sz="1700" b="1" dirty="0">
                <a:solidFill>
                  <a:srgbClr val="172033"/>
                </a:solidFill>
              </a:rPr>
              <a:t>Dane przekazywane do konstruktora.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05840" y="2651760"/>
            <a:ext cx="10332720" cy="1920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800" dirty="0">
                <a:solidFill>
                  <a:srgbClr val="111827"/>
                </a:solidFill>
              </a:rPr>
              <a:t>Konstruktor ma taką samą nazwę jak klasa i nie ma typu zwracanego.
</a:t>
            </a:r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800" dirty="0">
                <a:solidFill>
                  <a:srgbClr val="111827"/>
                </a:solidFill>
              </a:rPr>
              <a:t>Konstruktor może być domyślny albo może przyjmować parametry.
</a:t>
            </a:r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800" dirty="0">
                <a:solidFill>
                  <a:srgbClr val="111827"/>
                </a:solidFill>
              </a:rPr>
              <a:t>Dzięki konstruktorowi obiekt od razu ma poprawny stan.
</a:t>
            </a:r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800" dirty="0">
                <a:solidFill>
                  <a:srgbClr val="111827"/>
                </a:solidFill>
              </a:rPr>
              <a:t>Przy tworzeniu obiektu trzeba podać dane zgodne z parametrami konstruktora.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1280160" y="5303520"/>
            <a:ext cx="9646920" cy="676656"/>
          </a:xfrm>
          <a:prstGeom prst="roundRect">
            <a:avLst>
              <a:gd name="adj" fmla="val 10811"/>
            </a:avLst>
          </a:prstGeom>
          <a:solidFill>
            <a:srgbClr val="EDE9FE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444752" y="5431536"/>
            <a:ext cx="9317736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72033"/>
                </a:solidFill>
              </a:rPr>
              <a:t>Pytanie kontrolne: co się stanie, jeśli konstruktor wymaga dwóch parametrów, a przy tworzeniu obiektu nie podamy żadnego?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502920" y="6510528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Programowanie 4ABC • Lekcja 4 • 16/16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7589520" y="6510528"/>
            <a:ext cx="4069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Konstruktory i inicjalizacja obiektów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11155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 co nam konstruktor?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795528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6B7280"/>
                </a:solidFill>
              </a:rPr>
              <a:t>Najprościej: żeby obiekt od początku miał sensowny stan.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685800" y="1325880"/>
            <a:ext cx="5120640" cy="2286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Obiekt to konkretny egzemplarz klasy, np. jeden uczeń, jeden samochód, jeden telefon.
</a:t>
            </a:r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Po utworzeniu obiektu pola powinny mieć wartości, które da się logicznie wykorzystać.
</a:t>
            </a:r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Konstruktor pozwala nadać te wartości od razu, w kontrolowany sposób.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400800" y="1261872"/>
            <a:ext cx="5074920" cy="960120"/>
          </a:xfrm>
          <a:prstGeom prst="roundRect">
            <a:avLst>
              <a:gd name="adj" fmla="val 7619"/>
            </a:avLst>
          </a:prstGeom>
          <a:solidFill>
            <a:srgbClr val="FCE7F3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65392" y="1389888"/>
            <a:ext cx="4745736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DC2626"/>
                </a:solidFill>
              </a:rPr>
              <a:t>Bez konstruktora: obiekt może być „pusty” albo niepełny.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6400800" y="2542032"/>
            <a:ext cx="5074920" cy="960120"/>
          </a:xfrm>
          <a:prstGeom prst="roundRect">
            <a:avLst>
              <a:gd name="adj" fmla="val 7619"/>
            </a:avLst>
          </a:prstGeom>
          <a:solidFill>
            <a:srgbClr val="D1FAE5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65392" y="2670048"/>
            <a:ext cx="4745736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59669"/>
                </a:solidFill>
              </a:rPr>
              <a:t>Z konstruktorem: obiekt dostaje dane startowe w chwili tworzenia.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1234440" y="4681728"/>
            <a:ext cx="9784080" cy="822960"/>
          </a:xfrm>
          <a:prstGeom prst="roundRect">
            <a:avLst>
              <a:gd name="adj" fmla="val 8889"/>
            </a:avLst>
          </a:prstGeom>
          <a:solidFill>
            <a:srgbClr val="EDE9FE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99032" y="4809744"/>
            <a:ext cx="9454896" cy="5852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033"/>
                </a:solidFill>
              </a:rPr>
              <a:t>Myśl dla klasy: konstruktor działa jak formularz przy zakładaniu konta — zanim konto powstanie, podajesz podstawowe dane.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502920" y="6510528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Programowanie 4ABC • Lekcja 4 • 2/16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7589520" y="6510528"/>
            <a:ext cx="4069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Konstruktory i inicjalizacja obiektów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11155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Przypomnienie: klasa, obiekt i pola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795528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6B7280"/>
                </a:solidFill>
              </a:rPr>
              <a:t>Konstruktor ma sens dopiero wtedy, gdy pamiętamy, czym jest obiekt.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5577840" cy="3977640"/>
          </a:xfrm>
          <a:prstGeom prst="roundRect">
            <a:avLst>
              <a:gd name="adj" fmla="val 1379"/>
            </a:avLst>
          </a:prstGeom>
          <a:solidFill>
            <a:srgbClr val="0B1020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32104" y="1353312"/>
            <a:ext cx="5285232" cy="3739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class Uczen {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public: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string imie;      // pole: przechowuje imię ucznia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int wiek;         // pole: przechowuje wiek ucznia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void przedstawSie() {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// metoda: zachowanie obiektu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cout &lt;&lt; "Mam na imie " &lt;&lt; imie;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}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};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629400" y="1234440"/>
            <a:ext cx="4800600" cy="713232"/>
          </a:xfrm>
          <a:prstGeom prst="roundRect">
            <a:avLst>
              <a:gd name="adj" fmla="val 10256"/>
            </a:avLst>
          </a:prstGeom>
          <a:solidFill>
            <a:srgbClr val="DBEAFE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793992" y="1362456"/>
            <a:ext cx="447141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033"/>
                </a:solidFill>
              </a:rPr>
              <a:t>Klasa = projekt / przepis / szablon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6629400" y="2148840"/>
            <a:ext cx="4800600" cy="713232"/>
          </a:xfrm>
          <a:prstGeom prst="roundRect">
            <a:avLst>
              <a:gd name="adj" fmla="val 10256"/>
            </a:avLst>
          </a:prstGeom>
          <a:solidFill>
            <a:srgbClr val="D1FAE5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793992" y="2276856"/>
            <a:ext cx="447141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033"/>
                </a:solidFill>
              </a:rPr>
              <a:t>Obiekt = konkretny egzemplarz tej klasy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6629400" y="3063240"/>
            <a:ext cx="4800600" cy="713232"/>
          </a:xfrm>
          <a:prstGeom prst="roundRect">
            <a:avLst>
              <a:gd name="adj" fmla="val 10256"/>
            </a:avLst>
          </a:prstGeom>
          <a:solidFill>
            <a:srgbClr val="FEF3C7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93992" y="3191256"/>
            <a:ext cx="447141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033"/>
                </a:solidFill>
              </a:rPr>
              <a:t>Pole = informacja zapisana w obiekcie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6629400" y="3977640"/>
            <a:ext cx="4800600" cy="713232"/>
          </a:xfrm>
          <a:prstGeom prst="roundRect">
            <a:avLst>
              <a:gd name="adj" fmla="val 10256"/>
            </a:avLst>
          </a:prstGeom>
          <a:solidFill>
            <a:srgbClr val="EDE9FE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93992" y="4105656"/>
            <a:ext cx="447141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033"/>
                </a:solidFill>
              </a:rPr>
              <a:t>Metoda = czynność, którą obiekt potrafi wykonać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777240" y="5669280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11827"/>
                </a:solidFill>
              </a:rPr>
              <a:t>Na tym slajdzie jeszcze nie ma konstruktora. To tylko baza, do której za chwilę dodamy mechanizm tworzenia obiektu z danymi początkowymi.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502920" y="6510528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Programowanie 4ABC • Lekcja 4 • 3/16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7589520" y="6510528"/>
            <a:ext cx="4069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Konstruktory i inicjalizacja obiektów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11155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Problem: obiekt bez wartości początkowych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795528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6B7280"/>
                </a:solidFill>
              </a:rPr>
              <a:t>Uczniowie powinni zobaczyć, że samo stworzenie obiektu to za mało.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5669280" cy="4023360"/>
          </a:xfrm>
          <a:prstGeom prst="roundRect">
            <a:avLst>
              <a:gd name="adj" fmla="val 1364"/>
            </a:avLst>
          </a:prstGeom>
          <a:solidFill>
            <a:srgbClr val="0B1020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32104" y="1353312"/>
            <a:ext cx="5376672" cy="37856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Uczen u1;              // tworzymy obiekt klasy Uczen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u1.imie = "Ala";      // dopiero teraz wpisujemy imię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u1.wiek = 17;         // dopiero teraz wpisujemy wiek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u1.przedstawSie();    // korzystamy z danych obiektu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720840" y="1371600"/>
            <a:ext cx="4526280" cy="868680"/>
          </a:xfrm>
          <a:prstGeom prst="roundRect">
            <a:avLst>
              <a:gd name="adj" fmla="val 8421"/>
            </a:avLst>
          </a:prstGeom>
          <a:solidFill>
            <a:srgbClr val="FEF3C7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85432" y="1499616"/>
            <a:ext cx="4197096" cy="6309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172033"/>
                </a:solidFill>
              </a:rPr>
              <a:t>Kod działa, ale ma słaby punkt: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6812280" y="2487168"/>
            <a:ext cx="4343400" cy="1920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97316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111827"/>
                </a:solidFill>
              </a:rPr>
              <a:t>najpierw powstaje obiekt,
</a:t>
            </a:r>
            <a:pPr indent="0" marL="0">
              <a:buNone/>
            </a:pPr>
            <a:r>
              <a:rPr lang="en-US" sz="1600" b="1" dirty="0">
                <a:solidFill>
                  <a:srgbClr val="F97316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111827"/>
                </a:solidFill>
              </a:rPr>
              <a:t>dopiero później ktoś ręcznie ustawia pola,
</a:t>
            </a:r>
            <a:pPr indent="0" marL="0">
              <a:buNone/>
            </a:pPr>
            <a:r>
              <a:rPr lang="en-US" sz="1600" b="1" dirty="0">
                <a:solidFill>
                  <a:srgbClr val="F97316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111827"/>
                </a:solidFill>
              </a:rPr>
              <a:t>łatwo zapomnieć o jednym polu,
</a:t>
            </a:r>
            <a:pPr indent="0" marL="0">
              <a:buNone/>
            </a:pPr>
            <a:r>
              <a:rPr lang="en-US" sz="1600" b="1" dirty="0">
                <a:solidFill>
                  <a:srgbClr val="F97316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111827"/>
                </a:solidFill>
              </a:rPr>
              <a:t>łatwo ustawić dane w złej kolejności.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720840" y="4892040"/>
            <a:ext cx="4526280" cy="777240"/>
          </a:xfrm>
          <a:prstGeom prst="roundRect">
            <a:avLst>
              <a:gd name="adj" fmla="val 9412"/>
            </a:avLst>
          </a:prstGeom>
          <a:solidFill>
            <a:srgbClr val="D1FAE5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85432" y="5020056"/>
            <a:ext cx="4197096" cy="5394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50" b="1" dirty="0">
                <a:solidFill>
                  <a:srgbClr val="059669"/>
                </a:solidFill>
              </a:rPr>
              <a:t>Konstruktor rozwiązuje ten problem: wymusza ustawienie danych przy tworzeniu obiektu.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502920" y="6510528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Programowanie 4ABC • Lekcja 4 • 4/16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7589520" y="6510528"/>
            <a:ext cx="4069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Konstruktory i inicjalizacja obiektów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11155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Definicja konstruktora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795528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6B7280"/>
                </a:solidFill>
              </a:rPr>
              <a:t>To specjalna metoda, ale nie wygląda dokładnie jak zwykła metoda.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188720"/>
            <a:ext cx="10972800" cy="749808"/>
          </a:xfrm>
          <a:prstGeom prst="roundRect">
            <a:avLst>
              <a:gd name="adj" fmla="val 9756"/>
            </a:avLst>
          </a:prstGeom>
          <a:solidFill>
            <a:srgbClr val="DBEAFE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16736"/>
            <a:ext cx="10643616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Konstruktor to specjalny fragment kodu w klasie, który uruchamia się automatycznie w momencie tworzenia obiektu.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777240" y="2331720"/>
            <a:ext cx="5029200" cy="2743200"/>
          </a:xfrm>
          <a:prstGeom prst="roundRect">
            <a:avLst>
              <a:gd name="adj" fmla="val 2000"/>
            </a:avLst>
          </a:prstGeom>
          <a:solidFill>
            <a:srgbClr val="0B1020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23544" y="2450592"/>
            <a:ext cx="4736592" cy="2505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class Uczen {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public: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string imie;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int wiek;</a:t>
            </a:r>
            <a:endParaRPr lang="en-US" sz="1550" dirty="0"/>
          </a:p>
          <a:p>
            <a:pPr indent="0" marL="0">
              <a:buNone/>
            </a:pP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Uczen() {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// to jest konstruktor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}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};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263640" y="2286000"/>
            <a:ext cx="5212080" cy="2286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Konstruktor ma taką samą nazwę jak klasa.
</a:t>
            </a:r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Nie ma typu zwracanego, nawet void.
</a:t>
            </a:r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Może ustawiać pola obiektu.
</a:t>
            </a:r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Może przyjmować parametry, czyli dane potrzebne do utworzenia obiektu.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1234440" y="5577840"/>
            <a:ext cx="9875520" cy="566928"/>
          </a:xfrm>
          <a:prstGeom prst="roundRect">
            <a:avLst>
              <a:gd name="adj" fmla="val 12903"/>
            </a:avLst>
          </a:prstGeom>
          <a:solidFill>
            <a:srgbClr val="FEF3C7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99032" y="5705856"/>
            <a:ext cx="9546336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72033"/>
                </a:solidFill>
              </a:rPr>
              <a:t>Do zapamiętania: jeśli klasa nazywa się Uczen, konstruktor też musi nazywać się Uczen().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502920" y="6510528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Programowanie 4ABC • Lekcja 4 • 5/16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7589520" y="6510528"/>
            <a:ext cx="4069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Konstruktory i inicjalizacja obiektów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11155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Konstruktor domyślny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795528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6B7280"/>
                </a:solidFill>
              </a:rPr>
              <a:t>Domyślny, czyli taki, który nie wymaga żadnych danych w nawiasach.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5760720" cy="4343400"/>
          </a:xfrm>
          <a:prstGeom prst="roundRect">
            <a:avLst>
              <a:gd name="adj" fmla="val 1263"/>
            </a:avLst>
          </a:prstGeom>
          <a:solidFill>
            <a:srgbClr val="0B1020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32104" y="1261872"/>
            <a:ext cx="5468112" cy="41056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class Telefon {</a:t>
            </a:r>
            <a:endParaRPr lang="en-US" sz="1380" dirty="0"/>
          </a:p>
          <a:p>
            <a:pPr indent="0" marL="0">
              <a:buNone/>
            </a:pPr>
            <a:r>
              <a:rPr lang="en-US" sz="138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public:</a:t>
            </a:r>
            <a:endParaRPr lang="en-US" sz="1380" dirty="0"/>
          </a:p>
          <a:p>
            <a:pPr indent="0" marL="0">
              <a:buNone/>
            </a:pPr>
            <a:r>
              <a:rPr lang="en-US" sz="138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string marka;</a:t>
            </a:r>
            <a:endParaRPr lang="en-US" sz="1380" dirty="0"/>
          </a:p>
          <a:p>
            <a:pPr indent="0" marL="0">
              <a:buNone/>
            </a:pPr>
            <a:r>
              <a:rPr lang="en-US" sz="138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int bateria;</a:t>
            </a:r>
            <a:endParaRPr lang="en-US" sz="1380" dirty="0"/>
          </a:p>
          <a:p>
            <a:pPr indent="0" marL="0">
              <a:buNone/>
            </a:pPr>
            <a:endParaRPr lang="en-US" sz="1380" dirty="0"/>
          </a:p>
          <a:p>
            <a:pPr indent="0" marL="0">
              <a:buNone/>
            </a:pPr>
            <a:r>
              <a:rPr lang="en-US" sz="138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Telefon() {</a:t>
            </a:r>
            <a:endParaRPr lang="en-US" sz="1380" dirty="0"/>
          </a:p>
          <a:p>
            <a:pPr indent="0" marL="0">
              <a:buNone/>
            </a:pPr>
            <a:r>
              <a:rPr lang="en-US" sz="138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// konstruktor domyślny</a:t>
            </a:r>
            <a:endParaRPr lang="en-US" sz="1380" dirty="0"/>
          </a:p>
          <a:p>
            <a:pPr indent="0" marL="0">
              <a:buNone/>
            </a:pPr>
            <a:r>
              <a:rPr lang="en-US" sz="138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marka = "Nieznana";  // wartość początkowa</a:t>
            </a:r>
            <a:endParaRPr lang="en-US" sz="1380" dirty="0"/>
          </a:p>
          <a:p>
            <a:pPr indent="0" marL="0">
              <a:buNone/>
            </a:pPr>
            <a:r>
              <a:rPr lang="en-US" sz="138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bateria = 100;       // startowo 100% baterii</a:t>
            </a:r>
            <a:endParaRPr lang="en-US" sz="1380" dirty="0"/>
          </a:p>
          <a:p>
            <a:pPr indent="0" marL="0">
              <a:buNone/>
            </a:pPr>
            <a:r>
              <a:rPr lang="en-US" sz="138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}</a:t>
            </a:r>
            <a:endParaRPr lang="en-US" sz="1380" dirty="0"/>
          </a:p>
          <a:p>
            <a:pPr indent="0" marL="0">
              <a:buNone/>
            </a:pPr>
            <a:r>
              <a:rPr lang="en-US" sz="138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};</a:t>
            </a:r>
            <a:endParaRPr lang="en-US" sz="1380" dirty="0"/>
          </a:p>
          <a:p>
            <a:pPr indent="0" marL="0">
              <a:buNone/>
            </a:pPr>
            <a:endParaRPr lang="en-US" sz="1380" dirty="0"/>
          </a:p>
          <a:p>
            <a:pPr indent="0" marL="0">
              <a:buNone/>
            </a:pPr>
            <a:r>
              <a:rPr lang="en-US" sz="138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Telefon t1; // uruchamia się Telefon()</a:t>
            </a:r>
            <a:endParaRPr lang="en-US" sz="1380" dirty="0"/>
          </a:p>
        </p:txBody>
      </p:sp>
      <p:sp>
        <p:nvSpPr>
          <p:cNvPr id="6" name="Shape 4"/>
          <p:cNvSpPr/>
          <p:nvPr/>
        </p:nvSpPr>
        <p:spPr>
          <a:xfrm>
            <a:off x="6766560" y="1280160"/>
            <a:ext cx="4434840" cy="932688"/>
          </a:xfrm>
          <a:prstGeom prst="roundRect">
            <a:avLst>
              <a:gd name="adj" fmla="val 7843"/>
            </a:avLst>
          </a:prstGeom>
          <a:solidFill>
            <a:srgbClr val="DBEAFE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931152" y="1408176"/>
            <a:ext cx="4105656" cy="6949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Co się dzieje?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858000" y="2423160"/>
            <a:ext cx="4206240" cy="2286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111827"/>
                </a:solidFill>
              </a:rPr>
              <a:t>Tworzymy obiekt t1.
</a:t>
            </a:r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111827"/>
                </a:solidFill>
              </a:rPr>
              <a:t>C++ automatycznie uruchamia konstruktor Telefon().
</a:t>
            </a:r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111827"/>
                </a:solidFill>
              </a:rPr>
              <a:t>Pola marka i bateria dostają wartości startowe.
</a:t>
            </a:r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111827"/>
                </a:solidFill>
              </a:rPr>
              <a:t>Nie musimy wpisywać tych danych ręcznie po utworzeniu obiektu.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766560" y="5257800"/>
            <a:ext cx="4434840" cy="658368"/>
          </a:xfrm>
          <a:prstGeom prst="roundRect">
            <a:avLst>
              <a:gd name="adj" fmla="val 11111"/>
            </a:avLst>
          </a:prstGeom>
          <a:solidFill>
            <a:srgbClr val="D1FAE5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931152" y="5385816"/>
            <a:ext cx="4105656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59669"/>
                </a:solidFill>
              </a:rPr>
              <a:t>To dobry przykład, gdy chcemy mieć bezpieczne wartości domyślne.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02920" y="6510528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Programowanie 4ABC • Lekcja 4 • 6/16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7589520" y="6510528"/>
            <a:ext cx="4069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Konstruktory i inicjalizacja obiektów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11155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Konstruktor z parametrami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795528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6B7280"/>
                </a:solidFill>
              </a:rPr>
              <a:t>Parametry pozwalają przekazać dane do obiektu w chwili jego tworzenia.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6217920" cy="4526280"/>
          </a:xfrm>
          <a:prstGeom prst="roundRect">
            <a:avLst>
              <a:gd name="adj" fmla="val 1212"/>
            </a:avLst>
          </a:prstGeom>
          <a:solidFill>
            <a:srgbClr val="0B1020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32104" y="1261872"/>
            <a:ext cx="5925312" cy="42885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9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class Uczen {</a:t>
            </a:r>
            <a:endParaRPr lang="en-US" sz="1290" dirty="0"/>
          </a:p>
          <a:p>
            <a:pPr indent="0" marL="0">
              <a:buNone/>
            </a:pPr>
            <a:r>
              <a:rPr lang="en-US" sz="129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public:</a:t>
            </a:r>
            <a:endParaRPr lang="en-US" sz="1290" dirty="0"/>
          </a:p>
          <a:p>
            <a:pPr indent="0" marL="0">
              <a:buNone/>
            </a:pPr>
            <a:r>
              <a:rPr lang="en-US" sz="129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string imie;</a:t>
            </a:r>
            <a:endParaRPr lang="en-US" sz="1290" dirty="0"/>
          </a:p>
          <a:p>
            <a:pPr indent="0" marL="0">
              <a:buNone/>
            </a:pPr>
            <a:r>
              <a:rPr lang="en-US" sz="129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int wiek;</a:t>
            </a:r>
            <a:endParaRPr lang="en-US" sz="1290" dirty="0"/>
          </a:p>
          <a:p>
            <a:pPr indent="0" marL="0">
              <a:buNone/>
            </a:pPr>
            <a:endParaRPr lang="en-US" sz="1290" dirty="0"/>
          </a:p>
          <a:p>
            <a:pPr indent="0" marL="0">
              <a:buNone/>
            </a:pPr>
            <a:r>
              <a:rPr lang="en-US" sz="129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Uczen(string noweImie, int nowyWiek) {</a:t>
            </a:r>
            <a:endParaRPr lang="en-US" sz="1290" dirty="0"/>
          </a:p>
          <a:p>
            <a:pPr indent="0" marL="0">
              <a:buNone/>
            </a:pPr>
            <a:r>
              <a:rPr lang="en-US" sz="129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// parametry są danymi z zewnątrz</a:t>
            </a:r>
            <a:endParaRPr lang="en-US" sz="1290" dirty="0"/>
          </a:p>
          <a:p>
            <a:pPr indent="0" marL="0">
              <a:buNone/>
            </a:pPr>
            <a:r>
              <a:rPr lang="en-US" sz="129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imie = noweImie;   // pole imie dostaje wartość parametru</a:t>
            </a:r>
            <a:endParaRPr lang="en-US" sz="1290" dirty="0"/>
          </a:p>
          <a:p>
            <a:pPr indent="0" marL="0">
              <a:buNone/>
            </a:pPr>
            <a:r>
              <a:rPr lang="en-US" sz="129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wiek = nowyWiek;   // pole wiek dostaje wartość parametru</a:t>
            </a:r>
            <a:endParaRPr lang="en-US" sz="1290" dirty="0"/>
          </a:p>
          <a:p>
            <a:pPr indent="0" marL="0">
              <a:buNone/>
            </a:pPr>
            <a:r>
              <a:rPr lang="en-US" sz="129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}</a:t>
            </a:r>
            <a:endParaRPr lang="en-US" sz="1290" dirty="0"/>
          </a:p>
          <a:p>
            <a:pPr indent="0" marL="0">
              <a:buNone/>
            </a:pPr>
            <a:r>
              <a:rPr lang="en-US" sz="129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};</a:t>
            </a:r>
            <a:endParaRPr lang="en-US" sz="1290" dirty="0"/>
          </a:p>
          <a:p>
            <a:pPr indent="0" marL="0">
              <a:buNone/>
            </a:pPr>
            <a:endParaRPr lang="en-US" sz="1290" dirty="0"/>
          </a:p>
          <a:p>
            <a:pPr indent="0" marL="0">
              <a:buNone/>
            </a:pPr>
            <a:r>
              <a:rPr lang="en-US" sz="129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Uczen u1("Ala", 17); // tworzymy obiekt z danymi</a:t>
            </a:r>
            <a:endParaRPr lang="en-US" sz="1290" dirty="0"/>
          </a:p>
        </p:txBody>
      </p:sp>
      <p:sp>
        <p:nvSpPr>
          <p:cNvPr id="6" name="Shape 4"/>
          <p:cNvSpPr/>
          <p:nvPr/>
        </p:nvSpPr>
        <p:spPr>
          <a:xfrm>
            <a:off x="7223760" y="1234440"/>
            <a:ext cx="4160520" cy="713232"/>
          </a:xfrm>
          <a:prstGeom prst="roundRect">
            <a:avLst>
              <a:gd name="adj" fmla="val 10256"/>
            </a:avLst>
          </a:prstGeom>
          <a:solidFill>
            <a:srgbClr val="EDE9FE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88352" y="1362456"/>
            <a:ext cx="383133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Jak to czytać?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315200" y="2148840"/>
            <a:ext cx="3840480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7C3AED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111827"/>
                </a:solidFill>
              </a:rPr>
              <a:t>"Ala" trafia do parametru noweImie.
</a:t>
            </a:r>
            <a:pPr indent="0" marL="0">
              <a:buNone/>
            </a:pPr>
            <a:r>
              <a:rPr lang="en-US" sz="1600" b="1" dirty="0">
                <a:solidFill>
                  <a:srgbClr val="7C3AED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111827"/>
                </a:solidFill>
              </a:rPr>
              <a:t>17 trafia do parametru nowyWiek.
</a:t>
            </a:r>
            <a:pPr indent="0" marL="0">
              <a:buNone/>
            </a:pPr>
            <a:r>
              <a:rPr lang="en-US" sz="1600" b="1" dirty="0">
                <a:solidFill>
                  <a:srgbClr val="7C3AED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111827"/>
                </a:solidFill>
              </a:rPr>
              <a:t>W konstruktorze wartości są przypisane do pól obiektu.
</a:t>
            </a:r>
            <a:pPr indent="0" marL="0">
              <a:buNone/>
            </a:pPr>
            <a:r>
              <a:rPr lang="en-US" sz="1600" b="1" dirty="0">
                <a:solidFill>
                  <a:srgbClr val="7C3AED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111827"/>
                </a:solidFill>
              </a:rPr>
              <a:t>Po tej instrukcji obiekt u1 jest gotowy do użycia.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223760" y="5166360"/>
            <a:ext cx="4160520" cy="713232"/>
          </a:xfrm>
          <a:prstGeom prst="roundRect">
            <a:avLst>
              <a:gd name="adj" fmla="val 10256"/>
            </a:avLst>
          </a:prstGeom>
          <a:solidFill>
            <a:srgbClr val="FEF3C7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88352" y="5294376"/>
            <a:ext cx="383133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72033"/>
                </a:solidFill>
              </a:rPr>
              <a:t>To najczęstszy i najważniejszy typ konstruktora na tej lekcji.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02920" y="6510528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Programowanie 4ABC • Lekcja 4 • 7/16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7589520" y="6510528"/>
            <a:ext cx="4069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Konstruktory i inicjalizacja obiektów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11155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Wizualnie: skąd dokąd płyną dane?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795528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6B7280"/>
                </a:solidFill>
              </a:rPr>
              <a:t>Ten slajd można omówić powoli, pokazując kolejność kroków.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822960" y="1417320"/>
            <a:ext cx="2194560" cy="548640"/>
          </a:xfrm>
          <a:prstGeom prst="roundRect">
            <a:avLst>
              <a:gd name="adj" fmla="val 20000"/>
            </a:avLst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46304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1. Dane w main()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983480" y="1417320"/>
            <a:ext cx="2194560" cy="548640"/>
          </a:xfrm>
          <a:prstGeom prst="roundRect">
            <a:avLst>
              <a:gd name="adj" fmla="val 20000"/>
            </a:avLst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983480" y="146304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2. Parametry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9098280" y="1417320"/>
            <a:ext cx="2194560" cy="548640"/>
          </a:xfrm>
          <a:prstGeom prst="roundRect">
            <a:avLst>
              <a:gd name="adj" fmla="val 20000"/>
            </a:avLst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098280" y="146304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3. Pola obiektu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246120" y="1691640"/>
            <a:ext cx="1508760" cy="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  <a:headEnd type="none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7406640" y="1691640"/>
            <a:ext cx="1508760" cy="0"/>
          </a:xfrm>
          <a:prstGeom prst="line">
            <a:avLst/>
          </a:prstGeom>
          <a:noFill/>
          <a:ln w="25400">
            <a:solidFill>
              <a:srgbClr val="6B7280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731520" y="2377440"/>
            <a:ext cx="3063240" cy="1280160"/>
          </a:xfrm>
          <a:prstGeom prst="roundRect">
            <a:avLst>
              <a:gd name="adj" fmla="val 4286"/>
            </a:avLst>
          </a:prstGeom>
          <a:solidFill>
            <a:srgbClr val="0B1020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77824" y="2496312"/>
            <a:ext cx="2770632" cy="10424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Uczen u1("Ala", 17);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// wartości podane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// przy tworzeniu obiektu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572000" y="2377440"/>
            <a:ext cx="3063240" cy="1280160"/>
          </a:xfrm>
          <a:prstGeom prst="roundRect">
            <a:avLst>
              <a:gd name="adj" fmla="val 4286"/>
            </a:avLst>
          </a:prstGeom>
          <a:solidFill>
            <a:srgbClr val="0B1020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18304" y="2496312"/>
            <a:ext cx="2770632" cy="10424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Uczen(string noweImie, int nowyWiek)</a:t>
            </a: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// konstruktor odbiera</a:t>
            </a: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// przekazane dane</a:t>
            </a:r>
            <a:endParaRPr lang="en-US" sz="1120" dirty="0"/>
          </a:p>
        </p:txBody>
      </p:sp>
      <p:sp>
        <p:nvSpPr>
          <p:cNvPr id="16" name="Shape 14"/>
          <p:cNvSpPr/>
          <p:nvPr/>
        </p:nvSpPr>
        <p:spPr>
          <a:xfrm>
            <a:off x="8394192" y="2377440"/>
            <a:ext cx="3063240" cy="1280160"/>
          </a:xfrm>
          <a:prstGeom prst="roundRect">
            <a:avLst>
              <a:gd name="adj" fmla="val 4286"/>
            </a:avLst>
          </a:prstGeom>
          <a:solidFill>
            <a:srgbClr val="0B1020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40496" y="2496312"/>
            <a:ext cx="2770632" cy="10424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7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imie = noweImie;</a:t>
            </a:r>
            <a:endParaRPr lang="en-US" sz="1370" dirty="0"/>
          </a:p>
          <a:p>
            <a:pPr indent="0" marL="0">
              <a:buNone/>
            </a:pPr>
            <a:r>
              <a:rPr lang="en-US" sz="137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wiek = nowyWiek;</a:t>
            </a:r>
            <a:endParaRPr lang="en-US" sz="1370" dirty="0"/>
          </a:p>
          <a:p>
            <a:pPr indent="0" marL="0">
              <a:buNone/>
            </a:pPr>
            <a:r>
              <a:rPr lang="en-US" sz="137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// pola otrzymują</a:t>
            </a:r>
            <a:endParaRPr lang="en-US" sz="1370" dirty="0"/>
          </a:p>
          <a:p>
            <a:pPr indent="0" marL="0">
              <a:buNone/>
            </a:pPr>
            <a:r>
              <a:rPr lang="en-US" sz="137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// wartości</a:t>
            </a:r>
            <a:endParaRPr lang="en-US" sz="1370" dirty="0"/>
          </a:p>
        </p:txBody>
      </p:sp>
      <p:sp>
        <p:nvSpPr>
          <p:cNvPr id="18" name="Shape 16"/>
          <p:cNvSpPr/>
          <p:nvPr/>
        </p:nvSpPr>
        <p:spPr>
          <a:xfrm>
            <a:off x="1051560" y="4846320"/>
            <a:ext cx="10149840" cy="804672"/>
          </a:xfrm>
          <a:prstGeom prst="roundRect">
            <a:avLst>
              <a:gd name="adj" fmla="val 9091"/>
            </a:avLst>
          </a:prstGeom>
          <a:solidFill>
            <a:srgbClr val="DBEAFE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216152" y="4974336"/>
            <a:ext cx="9820656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033"/>
                </a:solidFill>
              </a:rPr>
              <a:t>Wniosek: konstruktor jest łącznikiem między danymi podanymi przy tworzeniu obiektu a polami zapisanymi wewnątrz obiektu.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502920" y="6510528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Programowanie 4ABC • Lekcja 4 • 8/16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7589520" y="6510528"/>
            <a:ext cx="4069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Konstruktory i inicjalizacja obiektów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11155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Przykład: Samochód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30352" y="795528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6B7280"/>
                </a:solidFill>
              </a:rPr>
              <a:t>Dobry przykład, bo uczniowie intuicyjnie rozumieją markę, model i rok produkcji.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594360" y="1097280"/>
            <a:ext cx="6446520" cy="4892040"/>
          </a:xfrm>
          <a:prstGeom prst="roundRect">
            <a:avLst>
              <a:gd name="adj" fmla="val 1121"/>
            </a:avLst>
          </a:prstGeom>
          <a:solidFill>
            <a:srgbClr val="0B1020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0664" y="1216152"/>
            <a:ext cx="6153912" cy="46542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class Samochod {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public: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string marka;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string model;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int rok;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Samochod(string m, string mod, int r) {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// m, mod i r to krótkie nazwy parametrów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marka = m;     // pole marka dostaje przekazaną markę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model = mod;   // pole model dostaje przekazany model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rok = r;       // pole rok dostaje przekazany rok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}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void pokaz() {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cout &lt;&lt; marka &lt;&lt; " " &lt;&lt; model &lt;&lt; " " &lt;&lt; rok;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}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D1D5DB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};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7360920" y="1234440"/>
            <a:ext cx="4069080" cy="658368"/>
          </a:xfrm>
          <a:prstGeom prst="roundRect">
            <a:avLst>
              <a:gd name="adj" fmla="val 11111"/>
            </a:avLst>
          </a:prstGeom>
          <a:solidFill>
            <a:srgbClr val="FEF3C7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525512" y="1362456"/>
            <a:ext cx="3739896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172033"/>
                </a:solidFill>
              </a:rPr>
              <a:t>Co tu jest ważne?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7434072" y="2084832"/>
            <a:ext cx="3886200" cy="2286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111827"/>
                </a:solidFill>
              </a:rPr>
              <a:t>Pola opisują stan samochodu.
</a:t>
            </a:r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111827"/>
                </a:solidFill>
              </a:rPr>
              <a:t>Konstruktor wymaga trzech informacji.
</a:t>
            </a:r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111827"/>
                </a:solidFill>
              </a:rPr>
              <a:t>Bez tych informacji trudno mówić o konkretnym samochodzie.
</a:t>
            </a:r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</a:rPr>
              <a:t>• </a:t>
            </a:r>
            <a:pPr indent="0" marL="0">
              <a:buNone/>
            </a:pPr>
            <a:r>
              <a:rPr lang="en-US" sz="1600" dirty="0">
                <a:solidFill>
                  <a:srgbClr val="111827"/>
                </a:solidFill>
              </a:rPr>
              <a:t>Metoda pokaz() wypisuje gotowy opis obiektu.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360920" y="5074920"/>
            <a:ext cx="4069080" cy="777240"/>
          </a:xfrm>
          <a:prstGeom prst="roundRect">
            <a:avLst>
              <a:gd name="adj" fmla="val 9412"/>
            </a:avLst>
          </a:prstGeom>
          <a:solidFill>
            <a:srgbClr val="EDE9FE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525512" y="5202936"/>
            <a:ext cx="3739896" cy="5394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72033"/>
                </a:solidFill>
              </a:rPr>
              <a:t>Pytanie do klasy: które dane są obowiązkowe, a które można by ustawić domyślnie?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02920" y="6510528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Programowanie 4ABC • Lekcja 4 • 9/16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7589520" y="6510528"/>
            <a:ext cx="4069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</a:rPr>
              <a:t>Konstruktory i inicjalizacja obiektów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Zespół Szkół Komunikacji w Poznaniu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Lekcja 4 - Konstruktory i inicjalizacja obiektów</dc:title>
  <dc:subject>Programowanie 4ABC - Konstruktory i inicjalizacja obiektów</dc:subject>
  <dc:creator>Cezary Knast</dc:creator>
  <cp:lastModifiedBy>Cezary Knast</cp:lastModifiedBy>
  <cp:revision>1</cp:revision>
  <dcterms:created xsi:type="dcterms:W3CDTF">2026-09-06T16:58:27Z</dcterms:created>
  <dcterms:modified xsi:type="dcterms:W3CDTF">2026-09-06T16:58:27Z</dcterms:modified>
</cp:coreProperties>
</file>